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1" r:id="rId2"/>
    <p:sldId id="262" r:id="rId3"/>
    <p:sldId id="265" r:id="rId4"/>
    <p:sldId id="270" r:id="rId5"/>
    <p:sldId id="263" r:id="rId6"/>
    <p:sldId id="280" r:id="rId7"/>
    <p:sldId id="271" r:id="rId8"/>
    <p:sldId id="272" r:id="rId9"/>
    <p:sldId id="264" r:id="rId10"/>
    <p:sldId id="266" r:id="rId11"/>
    <p:sldId id="267" r:id="rId12"/>
    <p:sldId id="268" r:id="rId13"/>
    <p:sldId id="273" r:id="rId14"/>
    <p:sldId id="269" r:id="rId15"/>
    <p:sldId id="274" r:id="rId16"/>
    <p:sldId id="275" r:id="rId17"/>
    <p:sldId id="276" r:id="rId18"/>
    <p:sldId id="261" r:id="rId19"/>
    <p:sldId id="256" r:id="rId20"/>
    <p:sldId id="257" r:id="rId21"/>
    <p:sldId id="258" r:id="rId22"/>
    <p:sldId id="259" r:id="rId23"/>
    <p:sldId id="260"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7" autoAdjust="0"/>
    <p:restoredTop sz="95256" autoAdjust="0"/>
  </p:normalViewPr>
  <p:slideViewPr>
    <p:cSldViewPr snapToGrid="0">
      <p:cViewPr varScale="1">
        <p:scale>
          <a:sx n="74" d="100"/>
          <a:sy n="74" d="100"/>
        </p:scale>
        <p:origin x="-3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B9559-E389-4273-9CD4-D2501487658F}" type="datetimeFigureOut">
              <a:rPr lang="en-US" smtClean="0"/>
              <a:t>12/16/2020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868BD-DA09-4415-8F37-867F97A5D144}" type="slidenum">
              <a:rPr lang="en-US" smtClean="0"/>
              <a:t>‹#›</a:t>
            </a:fld>
            <a:endParaRPr lang="en-US" dirty="0"/>
          </a:p>
        </p:txBody>
      </p:sp>
    </p:spTree>
    <p:extLst>
      <p:ext uri="{BB962C8B-B14F-4D97-AF65-F5344CB8AC3E}">
        <p14:creationId xmlns:p14="http://schemas.microsoft.com/office/powerpoint/2010/main" val="133256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1868BD-DA09-4415-8F37-867F97A5D144}" type="slidenum">
              <a:rPr lang="en-US" smtClean="0"/>
              <a:t>5</a:t>
            </a:fld>
            <a:endParaRPr lang="en-US" dirty="0"/>
          </a:p>
        </p:txBody>
      </p:sp>
    </p:spTree>
    <p:extLst>
      <p:ext uri="{BB962C8B-B14F-4D97-AF65-F5344CB8AC3E}">
        <p14:creationId xmlns:p14="http://schemas.microsoft.com/office/powerpoint/2010/main" val="350766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1868BD-DA09-4415-8F37-867F97A5D144}" type="slidenum">
              <a:rPr lang="en-US" smtClean="0"/>
              <a:t>18</a:t>
            </a:fld>
            <a:endParaRPr lang="en-US" dirty="0"/>
          </a:p>
        </p:txBody>
      </p:sp>
    </p:spTree>
    <p:extLst>
      <p:ext uri="{BB962C8B-B14F-4D97-AF65-F5344CB8AC3E}">
        <p14:creationId xmlns:p14="http://schemas.microsoft.com/office/powerpoint/2010/main" val="36608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D0A1F-9A65-45D8-A595-AC3494B81C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8F4EAED-E5E4-4F7E-A257-53544EB324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A8945D8-C089-4866-87F3-C9BA444159CF}"/>
              </a:ext>
            </a:extLst>
          </p:cNvPr>
          <p:cNvSpPr>
            <a:spLocks noGrp="1"/>
          </p:cNvSpPr>
          <p:nvPr>
            <p:ph type="dt" sz="half" idx="10"/>
          </p:nvPr>
        </p:nvSpPr>
        <p:spPr/>
        <p:txBody>
          <a:bodyPr/>
          <a:lstStyle/>
          <a:p>
            <a:fld id="{D3C73339-C7A2-4672-9B3C-267FF22CD867}" type="datetimeFigureOut">
              <a:rPr lang="en-US" smtClean="0"/>
              <a:t>12/16/2020</a:t>
            </a:fld>
            <a:endParaRPr lang="en-US" dirty="0"/>
          </a:p>
        </p:txBody>
      </p:sp>
      <p:sp>
        <p:nvSpPr>
          <p:cNvPr id="5" name="Footer Placeholder 4">
            <a:extLst>
              <a:ext uri="{FF2B5EF4-FFF2-40B4-BE49-F238E27FC236}">
                <a16:creationId xmlns:a16="http://schemas.microsoft.com/office/drawing/2014/main" xmlns="" id="{73E42A58-8EBB-475C-B49E-8221E00A8A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D8DB273-1231-472C-90A8-AF7797362A9F}"/>
              </a:ext>
            </a:extLst>
          </p:cNvPr>
          <p:cNvSpPr>
            <a:spLocks noGrp="1"/>
          </p:cNvSpPr>
          <p:nvPr>
            <p:ph type="sldNum" sz="quarter" idx="12"/>
          </p:nvPr>
        </p:nvSpPr>
        <p:spPr/>
        <p:txBody>
          <a:bodyPr/>
          <a:lstStyle/>
          <a:p>
            <a:fld id="{6A1DB539-AE82-4E99-A627-3200AD67CDDA}" type="slidenum">
              <a:rPr lang="en-US" smtClean="0"/>
              <a:t>‹#›</a:t>
            </a:fld>
            <a:endParaRPr lang="en-US" dirty="0"/>
          </a:p>
        </p:txBody>
      </p:sp>
    </p:spTree>
    <p:extLst>
      <p:ext uri="{BB962C8B-B14F-4D97-AF65-F5344CB8AC3E}">
        <p14:creationId xmlns:p14="http://schemas.microsoft.com/office/powerpoint/2010/main" val="72483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96A16B-8CE7-4BD4-8837-8D9787E95B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E57D57D-E46E-41E8-AD90-58F271061A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EC7AA0-64B5-46CE-987D-7BC2229B5457}"/>
              </a:ext>
            </a:extLst>
          </p:cNvPr>
          <p:cNvSpPr>
            <a:spLocks noGrp="1"/>
          </p:cNvSpPr>
          <p:nvPr>
            <p:ph type="dt" sz="half" idx="10"/>
          </p:nvPr>
        </p:nvSpPr>
        <p:spPr/>
        <p:txBody>
          <a:bodyPr/>
          <a:lstStyle/>
          <a:p>
            <a:fld id="{D3C73339-C7A2-4672-9B3C-267FF22CD867}" type="datetimeFigureOut">
              <a:rPr lang="en-US" smtClean="0"/>
              <a:t>12/16/2020</a:t>
            </a:fld>
            <a:endParaRPr lang="en-US" dirty="0"/>
          </a:p>
        </p:txBody>
      </p:sp>
      <p:sp>
        <p:nvSpPr>
          <p:cNvPr id="5" name="Footer Placeholder 4">
            <a:extLst>
              <a:ext uri="{FF2B5EF4-FFF2-40B4-BE49-F238E27FC236}">
                <a16:creationId xmlns:a16="http://schemas.microsoft.com/office/drawing/2014/main" xmlns="" id="{B5FC57D1-8D8F-4D5D-A823-384E0F1086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F23548D-E8FD-4EBE-A2DA-05C77E0F665B}"/>
              </a:ext>
            </a:extLst>
          </p:cNvPr>
          <p:cNvSpPr>
            <a:spLocks noGrp="1"/>
          </p:cNvSpPr>
          <p:nvPr>
            <p:ph type="sldNum" sz="quarter" idx="12"/>
          </p:nvPr>
        </p:nvSpPr>
        <p:spPr/>
        <p:txBody>
          <a:bodyPr/>
          <a:lstStyle/>
          <a:p>
            <a:fld id="{6A1DB539-AE82-4E99-A627-3200AD67CDDA}" type="slidenum">
              <a:rPr lang="en-US" smtClean="0"/>
              <a:t>‹#›</a:t>
            </a:fld>
            <a:endParaRPr lang="en-US" dirty="0"/>
          </a:p>
        </p:txBody>
      </p:sp>
    </p:spTree>
    <p:extLst>
      <p:ext uri="{BB962C8B-B14F-4D97-AF65-F5344CB8AC3E}">
        <p14:creationId xmlns:p14="http://schemas.microsoft.com/office/powerpoint/2010/main" val="96165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D5EAF34-AD63-4874-AEB5-C876F4EE0A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7F4983-FE45-435C-81EE-19C70DBA8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5C8A0E-3809-4163-BE32-88DD7BE55CB3}"/>
              </a:ext>
            </a:extLst>
          </p:cNvPr>
          <p:cNvSpPr>
            <a:spLocks noGrp="1"/>
          </p:cNvSpPr>
          <p:nvPr>
            <p:ph type="dt" sz="half" idx="10"/>
          </p:nvPr>
        </p:nvSpPr>
        <p:spPr/>
        <p:txBody>
          <a:bodyPr/>
          <a:lstStyle/>
          <a:p>
            <a:fld id="{D3C73339-C7A2-4672-9B3C-267FF22CD867}" type="datetimeFigureOut">
              <a:rPr lang="en-US" smtClean="0"/>
              <a:t>12/16/2020</a:t>
            </a:fld>
            <a:endParaRPr lang="en-US" dirty="0"/>
          </a:p>
        </p:txBody>
      </p:sp>
      <p:sp>
        <p:nvSpPr>
          <p:cNvPr id="5" name="Footer Placeholder 4">
            <a:extLst>
              <a:ext uri="{FF2B5EF4-FFF2-40B4-BE49-F238E27FC236}">
                <a16:creationId xmlns:a16="http://schemas.microsoft.com/office/drawing/2014/main" xmlns="" id="{88D19578-9020-4872-96AD-C82A7D86FE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D33B33B-3B23-4376-948A-E154D645C5E2}"/>
              </a:ext>
            </a:extLst>
          </p:cNvPr>
          <p:cNvSpPr>
            <a:spLocks noGrp="1"/>
          </p:cNvSpPr>
          <p:nvPr>
            <p:ph type="sldNum" sz="quarter" idx="12"/>
          </p:nvPr>
        </p:nvSpPr>
        <p:spPr/>
        <p:txBody>
          <a:bodyPr/>
          <a:lstStyle/>
          <a:p>
            <a:fld id="{6A1DB539-AE82-4E99-A627-3200AD67CDDA}" type="slidenum">
              <a:rPr lang="en-US" smtClean="0"/>
              <a:t>‹#›</a:t>
            </a:fld>
            <a:endParaRPr lang="en-US" dirty="0"/>
          </a:p>
        </p:txBody>
      </p:sp>
    </p:spTree>
    <p:extLst>
      <p:ext uri="{BB962C8B-B14F-4D97-AF65-F5344CB8AC3E}">
        <p14:creationId xmlns:p14="http://schemas.microsoft.com/office/powerpoint/2010/main" val="1781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70015E-32C0-4144-8310-7850077E8B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D9DB21-5245-4FF6-B2D0-C7DCEDFAC4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E89E6F-1720-4812-B301-8EE4E7105A1F}"/>
              </a:ext>
            </a:extLst>
          </p:cNvPr>
          <p:cNvSpPr>
            <a:spLocks noGrp="1"/>
          </p:cNvSpPr>
          <p:nvPr>
            <p:ph type="dt" sz="half" idx="10"/>
          </p:nvPr>
        </p:nvSpPr>
        <p:spPr/>
        <p:txBody>
          <a:bodyPr/>
          <a:lstStyle/>
          <a:p>
            <a:fld id="{D3C73339-C7A2-4672-9B3C-267FF22CD867}" type="datetimeFigureOut">
              <a:rPr lang="en-US" smtClean="0"/>
              <a:t>12/16/2020</a:t>
            </a:fld>
            <a:endParaRPr lang="en-US" dirty="0"/>
          </a:p>
        </p:txBody>
      </p:sp>
      <p:sp>
        <p:nvSpPr>
          <p:cNvPr id="5" name="Footer Placeholder 4">
            <a:extLst>
              <a:ext uri="{FF2B5EF4-FFF2-40B4-BE49-F238E27FC236}">
                <a16:creationId xmlns:a16="http://schemas.microsoft.com/office/drawing/2014/main" xmlns="" id="{E34C0C6C-CA97-426E-BEC7-7E5AC2AA98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9C7DD-E4C0-4F78-AD1E-5E7B692BB6A9}"/>
              </a:ext>
            </a:extLst>
          </p:cNvPr>
          <p:cNvSpPr>
            <a:spLocks noGrp="1"/>
          </p:cNvSpPr>
          <p:nvPr>
            <p:ph type="sldNum" sz="quarter" idx="12"/>
          </p:nvPr>
        </p:nvSpPr>
        <p:spPr/>
        <p:txBody>
          <a:bodyPr/>
          <a:lstStyle/>
          <a:p>
            <a:fld id="{6A1DB539-AE82-4E99-A627-3200AD67CDDA}" type="slidenum">
              <a:rPr lang="en-US" smtClean="0"/>
              <a:t>‹#›</a:t>
            </a:fld>
            <a:endParaRPr lang="en-US" dirty="0"/>
          </a:p>
        </p:txBody>
      </p:sp>
    </p:spTree>
    <p:extLst>
      <p:ext uri="{BB962C8B-B14F-4D97-AF65-F5344CB8AC3E}">
        <p14:creationId xmlns:p14="http://schemas.microsoft.com/office/powerpoint/2010/main" val="135610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AAE1D0-D07D-4C18-B7E6-ABA39D347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1EBCA39-ADB6-4841-9BAE-B3C59A6AC7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4E539E8-6992-4284-AA7E-10C09CF64BE0}"/>
              </a:ext>
            </a:extLst>
          </p:cNvPr>
          <p:cNvSpPr>
            <a:spLocks noGrp="1"/>
          </p:cNvSpPr>
          <p:nvPr>
            <p:ph type="dt" sz="half" idx="10"/>
          </p:nvPr>
        </p:nvSpPr>
        <p:spPr/>
        <p:txBody>
          <a:bodyPr/>
          <a:lstStyle/>
          <a:p>
            <a:fld id="{D3C73339-C7A2-4672-9B3C-267FF22CD867}" type="datetimeFigureOut">
              <a:rPr lang="en-US" smtClean="0"/>
              <a:t>12/16/2020</a:t>
            </a:fld>
            <a:endParaRPr lang="en-US" dirty="0"/>
          </a:p>
        </p:txBody>
      </p:sp>
      <p:sp>
        <p:nvSpPr>
          <p:cNvPr id="5" name="Footer Placeholder 4">
            <a:extLst>
              <a:ext uri="{FF2B5EF4-FFF2-40B4-BE49-F238E27FC236}">
                <a16:creationId xmlns:a16="http://schemas.microsoft.com/office/drawing/2014/main" xmlns="" id="{084B03DF-C6BD-4C25-9638-AA6920207D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E9BDEA2-D7DF-472A-8706-351D21FAA818}"/>
              </a:ext>
            </a:extLst>
          </p:cNvPr>
          <p:cNvSpPr>
            <a:spLocks noGrp="1"/>
          </p:cNvSpPr>
          <p:nvPr>
            <p:ph type="sldNum" sz="quarter" idx="12"/>
          </p:nvPr>
        </p:nvSpPr>
        <p:spPr/>
        <p:txBody>
          <a:bodyPr/>
          <a:lstStyle/>
          <a:p>
            <a:fld id="{6A1DB539-AE82-4E99-A627-3200AD67CDDA}" type="slidenum">
              <a:rPr lang="en-US" smtClean="0"/>
              <a:t>‹#›</a:t>
            </a:fld>
            <a:endParaRPr lang="en-US" dirty="0"/>
          </a:p>
        </p:txBody>
      </p:sp>
    </p:spTree>
    <p:extLst>
      <p:ext uri="{BB962C8B-B14F-4D97-AF65-F5344CB8AC3E}">
        <p14:creationId xmlns:p14="http://schemas.microsoft.com/office/powerpoint/2010/main" val="95199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6B11B9-7203-4035-9826-35B4F07911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6390AF-194A-4D0D-8DC1-6B7C620421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3CBED42-B8DC-4791-B793-0A7EC59213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216B32C-BEE0-4128-B666-597CC5A1915E}"/>
              </a:ext>
            </a:extLst>
          </p:cNvPr>
          <p:cNvSpPr>
            <a:spLocks noGrp="1"/>
          </p:cNvSpPr>
          <p:nvPr>
            <p:ph type="dt" sz="half" idx="10"/>
          </p:nvPr>
        </p:nvSpPr>
        <p:spPr/>
        <p:txBody>
          <a:bodyPr/>
          <a:lstStyle/>
          <a:p>
            <a:fld id="{D3C73339-C7A2-4672-9B3C-267FF22CD867}" type="datetimeFigureOut">
              <a:rPr lang="en-US" smtClean="0"/>
              <a:t>12/16/2020</a:t>
            </a:fld>
            <a:endParaRPr lang="en-US" dirty="0"/>
          </a:p>
        </p:txBody>
      </p:sp>
      <p:sp>
        <p:nvSpPr>
          <p:cNvPr id="6" name="Footer Placeholder 5">
            <a:extLst>
              <a:ext uri="{FF2B5EF4-FFF2-40B4-BE49-F238E27FC236}">
                <a16:creationId xmlns:a16="http://schemas.microsoft.com/office/drawing/2014/main" xmlns="" id="{508A4CA7-FE19-487A-8EEF-9B159BF08F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5E073329-6DA9-4BDE-A544-9DFF50FBE25A}"/>
              </a:ext>
            </a:extLst>
          </p:cNvPr>
          <p:cNvSpPr>
            <a:spLocks noGrp="1"/>
          </p:cNvSpPr>
          <p:nvPr>
            <p:ph type="sldNum" sz="quarter" idx="12"/>
          </p:nvPr>
        </p:nvSpPr>
        <p:spPr/>
        <p:txBody>
          <a:bodyPr/>
          <a:lstStyle/>
          <a:p>
            <a:fld id="{6A1DB539-AE82-4E99-A627-3200AD67CDDA}" type="slidenum">
              <a:rPr lang="en-US" smtClean="0"/>
              <a:t>‹#›</a:t>
            </a:fld>
            <a:endParaRPr lang="en-US" dirty="0"/>
          </a:p>
        </p:txBody>
      </p:sp>
    </p:spTree>
    <p:extLst>
      <p:ext uri="{BB962C8B-B14F-4D97-AF65-F5344CB8AC3E}">
        <p14:creationId xmlns:p14="http://schemas.microsoft.com/office/powerpoint/2010/main" val="1936664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B199A9-45CF-412B-B6C3-4B0B18BD23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3B17A2C-5879-4382-ACB8-D60E3108E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D03B37F-3B67-4B07-9F7B-714161BED5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A75D909-843B-4AC5-9117-9608DC3DC1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819D5C6-A3ED-4A18-BEBB-9ACF90AD9D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8A13623-8963-4D5E-BB07-43F264EEDA29}"/>
              </a:ext>
            </a:extLst>
          </p:cNvPr>
          <p:cNvSpPr>
            <a:spLocks noGrp="1"/>
          </p:cNvSpPr>
          <p:nvPr>
            <p:ph type="dt" sz="half" idx="10"/>
          </p:nvPr>
        </p:nvSpPr>
        <p:spPr/>
        <p:txBody>
          <a:bodyPr/>
          <a:lstStyle/>
          <a:p>
            <a:fld id="{D3C73339-C7A2-4672-9B3C-267FF22CD867}" type="datetimeFigureOut">
              <a:rPr lang="en-US" smtClean="0"/>
              <a:t>12/16/2020</a:t>
            </a:fld>
            <a:endParaRPr lang="en-US" dirty="0"/>
          </a:p>
        </p:txBody>
      </p:sp>
      <p:sp>
        <p:nvSpPr>
          <p:cNvPr id="8" name="Footer Placeholder 7">
            <a:extLst>
              <a:ext uri="{FF2B5EF4-FFF2-40B4-BE49-F238E27FC236}">
                <a16:creationId xmlns:a16="http://schemas.microsoft.com/office/drawing/2014/main" xmlns="" id="{C4883909-4D13-4B03-A3A1-7A408DAE46F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460691D3-5C5C-4757-8C3D-5887B1126236}"/>
              </a:ext>
            </a:extLst>
          </p:cNvPr>
          <p:cNvSpPr>
            <a:spLocks noGrp="1"/>
          </p:cNvSpPr>
          <p:nvPr>
            <p:ph type="sldNum" sz="quarter" idx="12"/>
          </p:nvPr>
        </p:nvSpPr>
        <p:spPr/>
        <p:txBody>
          <a:bodyPr/>
          <a:lstStyle/>
          <a:p>
            <a:fld id="{6A1DB539-AE82-4E99-A627-3200AD67CDDA}" type="slidenum">
              <a:rPr lang="en-US" smtClean="0"/>
              <a:t>‹#›</a:t>
            </a:fld>
            <a:endParaRPr lang="en-US" dirty="0"/>
          </a:p>
        </p:txBody>
      </p:sp>
    </p:spTree>
    <p:extLst>
      <p:ext uri="{BB962C8B-B14F-4D97-AF65-F5344CB8AC3E}">
        <p14:creationId xmlns:p14="http://schemas.microsoft.com/office/powerpoint/2010/main" val="121150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FD2197-88EF-490D-8770-62C983F6B9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149F6AF-C21A-4CA1-9EC4-47FFB92B9DBE}"/>
              </a:ext>
            </a:extLst>
          </p:cNvPr>
          <p:cNvSpPr>
            <a:spLocks noGrp="1"/>
          </p:cNvSpPr>
          <p:nvPr>
            <p:ph type="dt" sz="half" idx="10"/>
          </p:nvPr>
        </p:nvSpPr>
        <p:spPr/>
        <p:txBody>
          <a:bodyPr/>
          <a:lstStyle/>
          <a:p>
            <a:fld id="{D3C73339-C7A2-4672-9B3C-267FF22CD867}" type="datetimeFigureOut">
              <a:rPr lang="en-US" smtClean="0"/>
              <a:t>12/16/2020</a:t>
            </a:fld>
            <a:endParaRPr lang="en-US" dirty="0"/>
          </a:p>
        </p:txBody>
      </p:sp>
      <p:sp>
        <p:nvSpPr>
          <p:cNvPr id="4" name="Footer Placeholder 3">
            <a:extLst>
              <a:ext uri="{FF2B5EF4-FFF2-40B4-BE49-F238E27FC236}">
                <a16:creationId xmlns:a16="http://schemas.microsoft.com/office/drawing/2014/main" xmlns="" id="{E325D831-CD98-444B-8801-02AC82DFEA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68F86CE3-F36C-4A4F-A7AF-36035B65D862}"/>
              </a:ext>
            </a:extLst>
          </p:cNvPr>
          <p:cNvSpPr>
            <a:spLocks noGrp="1"/>
          </p:cNvSpPr>
          <p:nvPr>
            <p:ph type="sldNum" sz="quarter" idx="12"/>
          </p:nvPr>
        </p:nvSpPr>
        <p:spPr/>
        <p:txBody>
          <a:bodyPr/>
          <a:lstStyle/>
          <a:p>
            <a:fld id="{6A1DB539-AE82-4E99-A627-3200AD67CDDA}" type="slidenum">
              <a:rPr lang="en-US" smtClean="0"/>
              <a:t>‹#›</a:t>
            </a:fld>
            <a:endParaRPr lang="en-US" dirty="0"/>
          </a:p>
        </p:txBody>
      </p:sp>
    </p:spTree>
    <p:extLst>
      <p:ext uri="{BB962C8B-B14F-4D97-AF65-F5344CB8AC3E}">
        <p14:creationId xmlns:p14="http://schemas.microsoft.com/office/powerpoint/2010/main" val="218426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988C2B8-2872-4209-BC11-7EB7AAB44C78}"/>
              </a:ext>
            </a:extLst>
          </p:cNvPr>
          <p:cNvSpPr>
            <a:spLocks noGrp="1"/>
          </p:cNvSpPr>
          <p:nvPr>
            <p:ph type="dt" sz="half" idx="10"/>
          </p:nvPr>
        </p:nvSpPr>
        <p:spPr/>
        <p:txBody>
          <a:bodyPr/>
          <a:lstStyle/>
          <a:p>
            <a:fld id="{D3C73339-C7A2-4672-9B3C-267FF22CD867}" type="datetimeFigureOut">
              <a:rPr lang="en-US" smtClean="0"/>
              <a:t>12/16/2020</a:t>
            </a:fld>
            <a:endParaRPr lang="en-US" dirty="0"/>
          </a:p>
        </p:txBody>
      </p:sp>
      <p:sp>
        <p:nvSpPr>
          <p:cNvPr id="3" name="Footer Placeholder 2">
            <a:extLst>
              <a:ext uri="{FF2B5EF4-FFF2-40B4-BE49-F238E27FC236}">
                <a16:creationId xmlns:a16="http://schemas.microsoft.com/office/drawing/2014/main" xmlns="" id="{94FE35BD-109C-413B-9E54-FF1643823CA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5C85B229-7B4D-4329-B19B-9BFD3A9465E7}"/>
              </a:ext>
            </a:extLst>
          </p:cNvPr>
          <p:cNvSpPr>
            <a:spLocks noGrp="1"/>
          </p:cNvSpPr>
          <p:nvPr>
            <p:ph type="sldNum" sz="quarter" idx="12"/>
          </p:nvPr>
        </p:nvSpPr>
        <p:spPr/>
        <p:txBody>
          <a:bodyPr/>
          <a:lstStyle/>
          <a:p>
            <a:fld id="{6A1DB539-AE82-4E99-A627-3200AD67CDDA}" type="slidenum">
              <a:rPr lang="en-US" smtClean="0"/>
              <a:t>‹#›</a:t>
            </a:fld>
            <a:endParaRPr lang="en-US" dirty="0"/>
          </a:p>
        </p:txBody>
      </p:sp>
    </p:spTree>
    <p:extLst>
      <p:ext uri="{BB962C8B-B14F-4D97-AF65-F5344CB8AC3E}">
        <p14:creationId xmlns:p14="http://schemas.microsoft.com/office/powerpoint/2010/main" val="131658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104722-5CC1-4F7B-AD36-2BBF6A3B6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F435744-096C-49B4-B1D8-5439DBE1A6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8D1F5AB-19E7-4199-8983-261E8E7BF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E414175-7918-4D1F-AA8E-E27DC526182D}"/>
              </a:ext>
            </a:extLst>
          </p:cNvPr>
          <p:cNvSpPr>
            <a:spLocks noGrp="1"/>
          </p:cNvSpPr>
          <p:nvPr>
            <p:ph type="dt" sz="half" idx="10"/>
          </p:nvPr>
        </p:nvSpPr>
        <p:spPr/>
        <p:txBody>
          <a:bodyPr/>
          <a:lstStyle/>
          <a:p>
            <a:fld id="{D3C73339-C7A2-4672-9B3C-267FF22CD867}" type="datetimeFigureOut">
              <a:rPr lang="en-US" smtClean="0"/>
              <a:t>12/16/2020</a:t>
            </a:fld>
            <a:endParaRPr lang="en-US" dirty="0"/>
          </a:p>
        </p:txBody>
      </p:sp>
      <p:sp>
        <p:nvSpPr>
          <p:cNvPr id="6" name="Footer Placeholder 5">
            <a:extLst>
              <a:ext uri="{FF2B5EF4-FFF2-40B4-BE49-F238E27FC236}">
                <a16:creationId xmlns:a16="http://schemas.microsoft.com/office/drawing/2014/main" xmlns="" id="{0D74E8FC-A866-464A-A0FE-4D8AC2D0D0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1F37174-9AF9-4699-A7E4-10BC42925C74}"/>
              </a:ext>
            </a:extLst>
          </p:cNvPr>
          <p:cNvSpPr>
            <a:spLocks noGrp="1"/>
          </p:cNvSpPr>
          <p:nvPr>
            <p:ph type="sldNum" sz="quarter" idx="12"/>
          </p:nvPr>
        </p:nvSpPr>
        <p:spPr/>
        <p:txBody>
          <a:bodyPr/>
          <a:lstStyle/>
          <a:p>
            <a:fld id="{6A1DB539-AE82-4E99-A627-3200AD67CDDA}" type="slidenum">
              <a:rPr lang="en-US" smtClean="0"/>
              <a:t>‹#›</a:t>
            </a:fld>
            <a:endParaRPr lang="en-US" dirty="0"/>
          </a:p>
        </p:txBody>
      </p:sp>
    </p:spTree>
    <p:extLst>
      <p:ext uri="{BB962C8B-B14F-4D97-AF65-F5344CB8AC3E}">
        <p14:creationId xmlns:p14="http://schemas.microsoft.com/office/powerpoint/2010/main" val="242150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5F2D0-025D-4400-8621-D53F85D59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C6ACEFD-C826-4EAA-BB83-D5DF29BED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93395136-27CC-4976-A54A-5B8BA80E9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F80A15C-3EA3-4900-916E-3083BF0871DD}"/>
              </a:ext>
            </a:extLst>
          </p:cNvPr>
          <p:cNvSpPr>
            <a:spLocks noGrp="1"/>
          </p:cNvSpPr>
          <p:nvPr>
            <p:ph type="dt" sz="half" idx="10"/>
          </p:nvPr>
        </p:nvSpPr>
        <p:spPr/>
        <p:txBody>
          <a:bodyPr/>
          <a:lstStyle/>
          <a:p>
            <a:fld id="{D3C73339-C7A2-4672-9B3C-267FF22CD867}" type="datetimeFigureOut">
              <a:rPr lang="en-US" smtClean="0"/>
              <a:t>12/16/2020</a:t>
            </a:fld>
            <a:endParaRPr lang="en-US" dirty="0"/>
          </a:p>
        </p:txBody>
      </p:sp>
      <p:sp>
        <p:nvSpPr>
          <p:cNvPr id="6" name="Footer Placeholder 5">
            <a:extLst>
              <a:ext uri="{FF2B5EF4-FFF2-40B4-BE49-F238E27FC236}">
                <a16:creationId xmlns:a16="http://schemas.microsoft.com/office/drawing/2014/main" xmlns="" id="{48555D75-5B25-4DED-B7A1-78501FA038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0E128D2-6F9D-4556-8667-FD03C6D406A0}"/>
              </a:ext>
            </a:extLst>
          </p:cNvPr>
          <p:cNvSpPr>
            <a:spLocks noGrp="1"/>
          </p:cNvSpPr>
          <p:nvPr>
            <p:ph type="sldNum" sz="quarter" idx="12"/>
          </p:nvPr>
        </p:nvSpPr>
        <p:spPr/>
        <p:txBody>
          <a:bodyPr/>
          <a:lstStyle/>
          <a:p>
            <a:fld id="{6A1DB539-AE82-4E99-A627-3200AD67CDDA}" type="slidenum">
              <a:rPr lang="en-US" smtClean="0"/>
              <a:t>‹#›</a:t>
            </a:fld>
            <a:endParaRPr lang="en-US" dirty="0"/>
          </a:p>
        </p:txBody>
      </p:sp>
    </p:spTree>
    <p:extLst>
      <p:ext uri="{BB962C8B-B14F-4D97-AF65-F5344CB8AC3E}">
        <p14:creationId xmlns:p14="http://schemas.microsoft.com/office/powerpoint/2010/main" val="161738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6D6D652-F3A4-4644-AE82-D0965517E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5CB56AA-81F6-43EB-B4EA-7494D85D5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EA40ED-526B-455E-AC14-3F9371B9B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73339-C7A2-4672-9B3C-267FF22CD867}" type="datetimeFigureOut">
              <a:rPr lang="en-US" smtClean="0"/>
              <a:t>12/16/2020</a:t>
            </a:fld>
            <a:endParaRPr lang="en-US" dirty="0"/>
          </a:p>
        </p:txBody>
      </p:sp>
      <p:sp>
        <p:nvSpPr>
          <p:cNvPr id="5" name="Footer Placeholder 4">
            <a:extLst>
              <a:ext uri="{FF2B5EF4-FFF2-40B4-BE49-F238E27FC236}">
                <a16:creationId xmlns:a16="http://schemas.microsoft.com/office/drawing/2014/main" xmlns="" id="{ED03FEDC-760A-4E12-8862-B14C7CD73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5FC47333-FD61-46A5-8E9D-917969B23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DB539-AE82-4E99-A627-3200AD67CDDA}" type="slidenum">
              <a:rPr lang="en-US" smtClean="0"/>
              <a:t>‹#›</a:t>
            </a:fld>
            <a:endParaRPr lang="en-US" dirty="0"/>
          </a:p>
        </p:txBody>
      </p:sp>
    </p:spTree>
    <p:extLst>
      <p:ext uri="{BB962C8B-B14F-4D97-AF65-F5344CB8AC3E}">
        <p14:creationId xmlns:p14="http://schemas.microsoft.com/office/powerpoint/2010/main" val="3763470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opensource.com/education/16/4/picademy-training"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thebluediamondgallery.com/handwriting/m/money.html"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BA7272-13B7-4D51-BAFC-1DCA2EE1633A}"/>
              </a:ext>
            </a:extLst>
          </p:cNvPr>
          <p:cNvSpPr>
            <a:spLocks noGrp="1"/>
          </p:cNvSpPr>
          <p:nvPr>
            <p:ph type="title"/>
          </p:nvPr>
        </p:nvSpPr>
        <p:spPr>
          <a:xfrm>
            <a:off x="838200" y="365125"/>
            <a:ext cx="10252587" cy="947481"/>
          </a:xfrm>
        </p:spPr>
        <p:txBody>
          <a:bodyPr/>
          <a:lstStyle/>
          <a:p>
            <a:pPr algn="ctr"/>
            <a:r>
              <a:rPr lang="en-US" dirty="0"/>
              <a:t>Just The Facts</a:t>
            </a:r>
          </a:p>
        </p:txBody>
      </p:sp>
      <p:sp>
        <p:nvSpPr>
          <p:cNvPr id="3" name="Content Placeholder 2">
            <a:extLst>
              <a:ext uri="{FF2B5EF4-FFF2-40B4-BE49-F238E27FC236}">
                <a16:creationId xmlns:a16="http://schemas.microsoft.com/office/drawing/2014/main" xmlns="" id="{E64DF290-C6BC-47CD-A912-0303907F62F6}"/>
              </a:ext>
            </a:extLst>
          </p:cNvPr>
          <p:cNvSpPr>
            <a:spLocks noGrp="1"/>
          </p:cNvSpPr>
          <p:nvPr>
            <p:ph idx="1"/>
          </p:nvPr>
        </p:nvSpPr>
        <p:spPr>
          <a:xfrm>
            <a:off x="838199" y="1648644"/>
            <a:ext cx="11004755" cy="4351338"/>
          </a:xfrm>
        </p:spPr>
        <p:txBody>
          <a:bodyPr/>
          <a:lstStyle/>
          <a:p>
            <a:r>
              <a:rPr lang="en-US" dirty="0"/>
              <a:t>The Federation was chartered in 1979 but the members then had to try electing board members in favor of collective bargaining. It took four cycles (16 yrs) of school boards before a positive vote in 1991.</a:t>
            </a:r>
          </a:p>
          <a:p>
            <a:r>
              <a:rPr lang="en-US" dirty="0"/>
              <a:t>There are only five school systems in Louisiana with collective bargaining. We are the only one with wall to wall collective bargaining.</a:t>
            </a:r>
          </a:p>
          <a:p>
            <a:endParaRPr lang="en-US" dirty="0"/>
          </a:p>
          <a:p>
            <a:endParaRPr lang="en-US" dirty="0"/>
          </a:p>
          <a:p>
            <a:endParaRPr lang="en-US" dirty="0"/>
          </a:p>
        </p:txBody>
      </p:sp>
    </p:spTree>
    <p:extLst>
      <p:ext uri="{BB962C8B-B14F-4D97-AF65-F5344CB8AC3E}">
        <p14:creationId xmlns:p14="http://schemas.microsoft.com/office/powerpoint/2010/main" val="1987766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A341145-9891-43A1-AD81-5CCF2F22E44F}"/>
              </a:ext>
            </a:extLst>
          </p:cNvPr>
          <p:cNvSpPr txBox="1"/>
          <p:nvPr/>
        </p:nvSpPr>
        <p:spPr>
          <a:xfrm>
            <a:off x="259080" y="530627"/>
            <a:ext cx="11673840" cy="6327373"/>
          </a:xfrm>
          <a:prstGeom prst="rect">
            <a:avLst/>
          </a:prstGeom>
          <a:noFill/>
        </p:spPr>
        <p:txBody>
          <a:bodyPr wrap="square">
            <a:spAutoFit/>
          </a:bodyPr>
          <a:lstStyle/>
          <a:p>
            <a:pPr marL="1016000" marR="0" algn="just">
              <a:lnSpc>
                <a:spcPts val="1135"/>
              </a:lnSpc>
              <a:spcBef>
                <a:spcPts val="135"/>
              </a:spcBef>
              <a:spcAft>
                <a:spcPts val="0"/>
              </a:spcAft>
            </a:pPr>
            <a:r>
              <a:rPr lang="en-US" sz="1800" b="1" u="sng" dirty="0">
                <a:effectLst/>
                <a:uFill>
                  <a:solidFill>
                    <a:srgbClr val="000000"/>
                  </a:solidFill>
                </a:uFill>
                <a:latin typeface="Times New Roman" panose="02020603050405020304" pitchFamily="18" charset="0"/>
                <a:ea typeface="Times New Roman" panose="02020603050405020304" pitchFamily="18" charset="0"/>
              </a:rPr>
              <a:t>Section 9:13</a:t>
            </a:r>
            <a:r>
              <a:rPr lang="en-US" sz="1800" b="1" u="none" strike="noStrike" dirty="0">
                <a:effectLst/>
                <a:uFill>
                  <a:solidFill>
                    <a:srgbClr val="000000"/>
                  </a:solidFill>
                </a:uFill>
                <a:latin typeface="Times New Roman" panose="02020603050405020304" pitchFamily="18" charset="0"/>
                <a:ea typeface="Times New Roman" panose="02020603050405020304" pitchFamily="18" charset="0"/>
              </a:rPr>
              <a:t> – </a:t>
            </a:r>
            <a:r>
              <a:rPr lang="en-US" sz="1800" b="1" u="sng" dirty="0">
                <a:effectLst/>
                <a:uFill>
                  <a:solidFill>
                    <a:srgbClr val="000000"/>
                  </a:solidFill>
                </a:uFill>
                <a:latin typeface="Times New Roman" panose="02020603050405020304" pitchFamily="18" charset="0"/>
                <a:ea typeface="Times New Roman" panose="02020603050405020304" pitchFamily="18" charset="0"/>
              </a:rPr>
              <a:t>Workday, Workweek and Fair Labor Standards Compliance (FLSA)</a:t>
            </a:r>
          </a:p>
          <a:p>
            <a:pPr marL="1015365" marR="1141095" indent="228600" algn="just">
              <a:spcBef>
                <a:spcPts val="0"/>
              </a:spcBef>
              <a:spcAft>
                <a:spcPts val="0"/>
              </a:spcAft>
            </a:pPr>
            <a:r>
              <a:rPr lang="en-US" sz="1800" strike="sngStrike" dirty="0">
                <a:effectLst/>
                <a:latin typeface="Times New Roman" panose="02020603050405020304" pitchFamily="18" charset="0"/>
                <a:ea typeface="Times New Roman" panose="02020603050405020304" pitchFamily="18" charset="0"/>
              </a:rPr>
              <a:t>Full-time custodial employees shall work seven (7) or eight (8) hours per day, exclusive of a duty- free lunch of at least 30 minutes, but inclusive of two (2) 15-minute breaks. Part-time custodial employees shall work the number of hours. The total numbers each day, less than seven (7), established by the principal or building supervisor in consultation with the Supervisor of Maintenance and Custodial Services. Part-time custodians who work at least six (6) hours per day shall be given a lunch break of at least 30 minutes, exclusive of their six (6) work hours, but inclusive of two (2) 15-minute breaks. Custodians who work less than six (6) hours per day shall receive one (1) 15-minute break, inclusive of work time.</a:t>
            </a:r>
          </a:p>
          <a:p>
            <a:pPr marL="1358265" marR="1141095" indent="-342900">
              <a:spcBef>
                <a:spcPts val="0"/>
              </a:spcBef>
              <a:spcAft>
                <a:spcPts val="0"/>
              </a:spcAft>
              <a:buAutoNum type="alphaLcParenR"/>
            </a:pPr>
            <a:r>
              <a:rPr lang="en-US" b="1" u="sng" dirty="0">
                <a:latin typeface="Times New Roman" panose="02020603050405020304" pitchFamily="18" charset="0"/>
                <a:ea typeface="Times New Roman" panose="02020603050405020304" pitchFamily="18" charset="0"/>
              </a:rPr>
              <a:t>Custodial employees shall be scheduled for a seven [7] or eight [8] hour day, and a duty-free lunch, but inclusive of two [2] 15 minutes breaks.  Part-time custodial employees shall work each day, less than seven (7) hours, established by the principal or building supervisor of Maintenance and Custodial Services.  Part-time custodians who work at least six [6] hours shall be given at least a 30 minute duty-free lunch exclusive of their 6 hours of work, but inclusive of their two [2] 15 minute breaks.  Custodians who work less than 6 hours per day shall receive one [1] 15 minute break, inclusive of work time.</a:t>
            </a:r>
          </a:p>
          <a:p>
            <a:pPr marL="1358265" marR="1141095" indent="-342900">
              <a:spcBef>
                <a:spcPts val="0"/>
              </a:spcBef>
              <a:spcAft>
                <a:spcPts val="0"/>
              </a:spcAft>
              <a:buAutoNum type="alphaLcParenR"/>
            </a:pPr>
            <a:r>
              <a:rPr lang="en-US" b="1" u="sng" dirty="0">
                <a:latin typeface="Times New Roman" panose="02020603050405020304" pitchFamily="18" charset="0"/>
                <a:ea typeface="Times New Roman" panose="02020603050405020304" pitchFamily="18" charset="0"/>
              </a:rPr>
              <a:t>The total number of regular hours worked by  custodial employees shall not exceed 40 hours in a work week without the express permission of the Superintendent or designee.  Any employee who believes or asserts that he/she is being required to work in excess of 40 hours in a single week shall report this directly to his/her principal or building supervisor or Supervisor of Maintenance and Custodial Service or to Human Resources</a:t>
            </a:r>
          </a:p>
          <a:p>
            <a:pPr marL="1358265" marR="1141095" indent="-342900">
              <a:spcBef>
                <a:spcPts val="0"/>
              </a:spcBef>
              <a:spcAft>
                <a:spcPts val="0"/>
              </a:spcAft>
              <a:buAutoNum type="alphaLcParenR"/>
            </a:pPr>
            <a:endParaRPr lang="en-US" dirty="0">
              <a:latin typeface="Times New Roman" panose="02020603050405020304" pitchFamily="18" charset="0"/>
              <a:ea typeface="Times New Roman" panose="02020603050405020304" pitchFamily="18" charset="0"/>
            </a:endParaRPr>
          </a:p>
          <a:p>
            <a:pPr marL="1015365" marR="1141095" indent="228600" algn="just">
              <a:spcBef>
                <a:spcPts val="0"/>
              </a:spcBef>
              <a:spcAft>
                <a:spcPts val="0"/>
              </a:spcAft>
            </a:pPr>
            <a:endParaRPr lang="en-US" sz="1800" b="1" strike="sngStrike"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212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6A2F3D-7C52-430B-80AA-50179F9CB29A}"/>
              </a:ext>
            </a:extLst>
          </p:cNvPr>
          <p:cNvSpPr txBox="1"/>
          <p:nvPr/>
        </p:nvSpPr>
        <p:spPr>
          <a:xfrm>
            <a:off x="944880" y="1879600"/>
            <a:ext cx="10728960" cy="3416320"/>
          </a:xfrm>
          <a:prstGeom prst="rect">
            <a:avLst/>
          </a:prstGeom>
          <a:noFill/>
        </p:spPr>
        <p:txBody>
          <a:bodyPr wrap="square" rtlCol="0">
            <a:spAutoFit/>
          </a:bodyPr>
          <a:lstStyle/>
          <a:p>
            <a:pPr marL="342900" indent="-342900">
              <a:buAutoNum type="alphaLcPeriod" startAt="3"/>
            </a:pPr>
            <a:r>
              <a:rPr lang="en-US" b="1" u="sng" dirty="0"/>
              <a:t>In order to assure FSLA compliance, custodial employees shall be required to sign in and sign out of work either by electronic or mechanical means established by the Board.  Signing in and out in this manner shall also apply in cases where custodial employees receive a lunch break.  Signing in and out shall not be required when taking 15 minute break.</a:t>
            </a:r>
          </a:p>
          <a:p>
            <a:pPr marL="342900" indent="-342900">
              <a:buAutoNum type="alphaLcPeriod" startAt="3"/>
            </a:pPr>
            <a:r>
              <a:rPr lang="en-US" b="1" u="sng" dirty="0"/>
              <a:t>Any hours worked by a custodial employee in excess of 40 hours in a work week shall be compensated in accordance with FSLA by paying the employee 1.5 times his/her regular rate or by alternately giving the employee compensatory time-off equal to 1.5 hours for each hour worked in excess of 40 hours.  The Superintendent shall decide whether to compensate overtime with extra pay or compensatory time.</a:t>
            </a:r>
          </a:p>
          <a:p>
            <a:pPr marL="342900" indent="-342900">
              <a:buAutoNum type="alphaLcPeriod" startAt="3"/>
            </a:pPr>
            <a:r>
              <a:rPr lang="en-US" b="1" u="sng" dirty="0"/>
              <a:t>The parties understand and agree that the salary paid to full-time custodial staff is based on a 40 hour work week.  Although they will be scheduled for a 35 hour week, there may times Superintendent that they remain at work longer than his/her scheduled hours for a given day, in which case additional compensation need not be paid in order to comply with the FLSA.</a:t>
            </a:r>
            <a:endParaRPr lang="en-US" dirty="0"/>
          </a:p>
        </p:txBody>
      </p:sp>
      <p:sp>
        <p:nvSpPr>
          <p:cNvPr id="4" name="TextBox 3">
            <a:extLst>
              <a:ext uri="{FF2B5EF4-FFF2-40B4-BE49-F238E27FC236}">
                <a16:creationId xmlns:a16="http://schemas.microsoft.com/office/drawing/2014/main" xmlns="" id="{D38ECDD8-E7E7-4B25-9323-19AB323743E0}"/>
              </a:ext>
            </a:extLst>
          </p:cNvPr>
          <p:cNvSpPr txBox="1"/>
          <p:nvPr/>
        </p:nvSpPr>
        <p:spPr>
          <a:xfrm>
            <a:off x="3342640" y="812800"/>
            <a:ext cx="4592320" cy="461665"/>
          </a:xfrm>
          <a:prstGeom prst="rect">
            <a:avLst/>
          </a:prstGeom>
          <a:noFill/>
        </p:spPr>
        <p:txBody>
          <a:bodyPr wrap="square" rtlCol="0">
            <a:spAutoFit/>
          </a:bodyPr>
          <a:lstStyle/>
          <a:p>
            <a:r>
              <a:rPr lang="en-US" sz="2400" b="1" dirty="0"/>
              <a:t>Custodial Employees Continued</a:t>
            </a:r>
          </a:p>
        </p:txBody>
      </p:sp>
    </p:spTree>
    <p:extLst>
      <p:ext uri="{BB962C8B-B14F-4D97-AF65-F5344CB8AC3E}">
        <p14:creationId xmlns:p14="http://schemas.microsoft.com/office/powerpoint/2010/main" val="364058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3952E3D-EA1E-433F-A5A4-E677020E4DBB}"/>
              </a:ext>
            </a:extLst>
          </p:cNvPr>
          <p:cNvSpPr txBox="1"/>
          <p:nvPr/>
        </p:nvSpPr>
        <p:spPr>
          <a:xfrm>
            <a:off x="436552" y="1217625"/>
            <a:ext cx="10226532" cy="3639714"/>
          </a:xfrm>
          <a:prstGeom prst="rect">
            <a:avLst/>
          </a:prstGeom>
          <a:noFill/>
        </p:spPr>
        <p:txBody>
          <a:bodyPr wrap="square" rtlCol="0">
            <a:spAutoFit/>
          </a:bodyPr>
          <a:lstStyle/>
          <a:p>
            <a:pPr marL="1016000" marR="0" algn="just">
              <a:spcBef>
                <a:spcPts val="0"/>
              </a:spcBef>
              <a:spcAft>
                <a:spcPts val="0"/>
              </a:spcAft>
            </a:pPr>
            <a:r>
              <a:rPr lang="en-US" sz="1800" b="1" u="sng" dirty="0">
                <a:effectLst/>
                <a:uFill>
                  <a:solidFill>
                    <a:srgbClr val="000000"/>
                  </a:solidFill>
                </a:uFill>
                <a:latin typeface="Times New Roman" panose="02020603050405020304" pitchFamily="18" charset="0"/>
                <a:ea typeface="Times New Roman" panose="02020603050405020304" pitchFamily="18" charset="0"/>
              </a:rPr>
              <a:t>Section 9:15</a:t>
            </a:r>
            <a:r>
              <a:rPr lang="en-US" sz="1800" b="1" u="none" strike="noStrike" dirty="0">
                <a:effectLst/>
                <a:uFill>
                  <a:solidFill>
                    <a:srgbClr val="000000"/>
                  </a:solidFill>
                </a:uFill>
                <a:latin typeface="Times New Roman" panose="02020603050405020304" pitchFamily="18" charset="0"/>
                <a:ea typeface="Times New Roman" panose="02020603050405020304" pitchFamily="18" charset="0"/>
              </a:rPr>
              <a:t> - </a:t>
            </a:r>
            <a:r>
              <a:rPr lang="en-US" sz="1800" b="1" u="sng" dirty="0">
                <a:effectLst/>
                <a:uFill>
                  <a:solidFill>
                    <a:srgbClr val="000000"/>
                  </a:solidFill>
                </a:uFill>
                <a:latin typeface="Times New Roman" panose="02020603050405020304" pitchFamily="18" charset="0"/>
                <a:ea typeface="Times New Roman" panose="02020603050405020304" pitchFamily="18" charset="0"/>
              </a:rPr>
              <a:t>Reporting/Departing School</a:t>
            </a:r>
          </a:p>
          <a:p>
            <a:pPr marL="1015365" marR="1141095" indent="228600" algn="just">
              <a:lnSpc>
                <a:spcPct val="108000"/>
              </a:lnSpc>
              <a:spcBef>
                <a:spcPts val="25"/>
              </a:spcBef>
              <a:spcAft>
                <a:spcPts val="0"/>
              </a:spcAft>
            </a:pPr>
            <a:r>
              <a:rPr lang="en-US" sz="1800" dirty="0">
                <a:effectLst/>
                <a:latin typeface="Times New Roman" panose="02020603050405020304" pitchFamily="18" charset="0"/>
                <a:ea typeface="Times New Roman" panose="02020603050405020304" pitchFamily="18" charset="0"/>
              </a:rPr>
              <a:t>Considering that paraprofessionals are responsible, along with certificated employees, for assisting in the orderly opening and dismissal of school and for insuring that students on campus are monitored and attended, paraprofessionals shall </a:t>
            </a:r>
            <a:r>
              <a:rPr lang="en-US" sz="1800" b="1" strike="sngStrike" dirty="0">
                <a:effectLst/>
                <a:latin typeface="Times New Roman" panose="02020603050405020304" pitchFamily="18" charset="0"/>
                <a:ea typeface="Times New Roman" panose="02020603050405020304" pitchFamily="18" charset="0"/>
              </a:rPr>
              <a:t>sign in and</a:t>
            </a:r>
            <a:r>
              <a:rPr lang="en-US" sz="1800" dirty="0">
                <a:effectLst/>
                <a:latin typeface="Times New Roman" panose="02020603050405020304" pitchFamily="18" charset="0"/>
                <a:ea typeface="Times New Roman" panose="02020603050405020304" pitchFamily="18" charset="0"/>
              </a:rPr>
              <a:t> </a:t>
            </a:r>
            <a:r>
              <a:rPr lang="en-US" sz="1800" b="1" u="sng" dirty="0">
                <a:effectLst/>
                <a:latin typeface="Times New Roman" panose="02020603050405020304" pitchFamily="18" charset="0"/>
                <a:ea typeface="Times New Roman" panose="02020603050405020304" pitchFamily="18" charset="0"/>
              </a:rPr>
              <a:t>be required to sign in an out of work by electronic or mechanical means as established by the board and </a:t>
            </a:r>
            <a:r>
              <a:rPr lang="en-US" sz="1800" dirty="0">
                <a:effectLst/>
                <a:latin typeface="Times New Roman" panose="02020603050405020304" pitchFamily="18" charset="0"/>
                <a:ea typeface="Times New Roman" panose="02020603050405020304" pitchFamily="18" charset="0"/>
              </a:rPr>
              <a:t>report for duty at least five (5) minutes prior to the start of the school day but in no case more than 15 minutes prior thereto. They shall remain at the schools to which they are assigned for a period of ten (10) minutes following the dismissal bell at which time they shall sign out. The only exception to these general rules of reporting and departing will be for paraprofessionals </a:t>
            </a:r>
            <a:r>
              <a:rPr lang="en-US" sz="1800" spc="-15" dirty="0">
                <a:effectLst/>
                <a:latin typeface="Times New Roman" panose="02020603050405020304" pitchFamily="18" charset="0"/>
                <a:ea typeface="Times New Roman" panose="02020603050405020304" pitchFamily="18" charset="0"/>
              </a:rPr>
              <a:t>who </a:t>
            </a:r>
            <a:r>
              <a:rPr lang="en-US" sz="1800" dirty="0">
                <a:effectLst/>
                <a:latin typeface="Times New Roman" panose="02020603050405020304" pitchFamily="18" charset="0"/>
                <a:ea typeface="Times New Roman" panose="02020603050405020304" pitchFamily="18" charset="0"/>
              </a:rPr>
              <a:t>are scheduled for non-classroom duty and who shall report and depart, sign in and sign out, in accordance with that</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schedule.</a:t>
            </a:r>
          </a:p>
        </p:txBody>
      </p:sp>
      <p:sp>
        <p:nvSpPr>
          <p:cNvPr id="3" name="TextBox 2">
            <a:extLst>
              <a:ext uri="{FF2B5EF4-FFF2-40B4-BE49-F238E27FC236}">
                <a16:creationId xmlns:a16="http://schemas.microsoft.com/office/drawing/2014/main" xmlns="" id="{619FF918-1A0B-4638-851B-8907E43F63A8}"/>
              </a:ext>
            </a:extLst>
          </p:cNvPr>
          <p:cNvSpPr txBox="1"/>
          <p:nvPr/>
        </p:nvSpPr>
        <p:spPr>
          <a:xfrm>
            <a:off x="1407160" y="5071626"/>
            <a:ext cx="9377680" cy="1244700"/>
          </a:xfrm>
          <a:prstGeom prst="rect">
            <a:avLst/>
          </a:prstGeom>
          <a:noFill/>
        </p:spPr>
        <p:txBody>
          <a:bodyPr wrap="square" rtlCol="0">
            <a:spAutoFit/>
          </a:bodyPr>
          <a:lstStyle/>
          <a:p>
            <a:r>
              <a:rPr lang="en-US" b="1" u="sng" dirty="0"/>
              <a:t>Section 8:01 – Involuntary Transfers</a:t>
            </a:r>
          </a:p>
          <a:p>
            <a:r>
              <a:rPr lang="en-US" dirty="0"/>
              <a:t>e. ………..</a:t>
            </a:r>
            <a:r>
              <a:rPr lang="en-US" sz="1800" dirty="0">
                <a:effectLst/>
                <a:latin typeface="Times New Roman" panose="02020603050405020304" pitchFamily="18" charset="0"/>
                <a:ea typeface="Times New Roman" panose="02020603050405020304" pitchFamily="18" charset="0"/>
              </a:rPr>
              <a:t>Employees interested in returning to their former schools or worksites shall notify the Department of Human</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Resources.</a:t>
            </a:r>
            <a:r>
              <a:rPr lang="en-US" sz="1800" b="1" u="sng" dirty="0">
                <a:effectLst/>
                <a:latin typeface="Times New Roman" panose="02020603050405020304" pitchFamily="18" charset="0"/>
                <a:ea typeface="Times New Roman" panose="02020603050405020304" pitchFamily="18" charset="0"/>
              </a:rPr>
              <a:t> If returned, building level seniority will be restored.</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xmlns="" id="{EBD45239-5465-4232-A700-D69EC800B908}"/>
              </a:ext>
            </a:extLst>
          </p:cNvPr>
          <p:cNvSpPr txBox="1"/>
          <p:nvPr/>
        </p:nvSpPr>
        <p:spPr>
          <a:xfrm>
            <a:off x="1686560" y="541674"/>
            <a:ext cx="5989320" cy="461665"/>
          </a:xfrm>
          <a:prstGeom prst="rect">
            <a:avLst/>
          </a:prstGeom>
          <a:noFill/>
        </p:spPr>
        <p:txBody>
          <a:bodyPr wrap="square" rtlCol="0">
            <a:spAutoFit/>
          </a:bodyPr>
          <a:lstStyle/>
          <a:p>
            <a:r>
              <a:rPr lang="en-US" sz="2400" b="1" dirty="0"/>
              <a:t>Paraprofessionals</a:t>
            </a:r>
          </a:p>
        </p:txBody>
      </p:sp>
    </p:spTree>
    <p:extLst>
      <p:ext uri="{BB962C8B-B14F-4D97-AF65-F5344CB8AC3E}">
        <p14:creationId xmlns:p14="http://schemas.microsoft.com/office/powerpoint/2010/main" val="345742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6DDC60B-53FE-439D-9D90-B9D4E494A3CF}"/>
              </a:ext>
            </a:extLst>
          </p:cNvPr>
          <p:cNvSpPr txBox="1"/>
          <p:nvPr/>
        </p:nvSpPr>
        <p:spPr>
          <a:xfrm>
            <a:off x="645652" y="1140870"/>
            <a:ext cx="10007600" cy="2031325"/>
          </a:xfrm>
          <a:prstGeom prst="rect">
            <a:avLst/>
          </a:prstGeom>
          <a:noFill/>
        </p:spPr>
        <p:txBody>
          <a:bodyPr wrap="square" rtlCol="0">
            <a:spAutoFit/>
          </a:bodyPr>
          <a:lstStyle/>
          <a:p>
            <a:pPr marL="1016000" marR="0" algn="just">
              <a:spcBef>
                <a:spcPts val="5"/>
              </a:spcBef>
              <a:spcAft>
                <a:spcPts val="0"/>
              </a:spcAft>
            </a:pPr>
            <a:r>
              <a:rPr lang="en-US" sz="1800" b="1" u="sng" dirty="0">
                <a:effectLst/>
                <a:uFill>
                  <a:solidFill>
                    <a:srgbClr val="000000"/>
                  </a:solidFill>
                </a:uFill>
                <a:latin typeface="Times New Roman" panose="02020603050405020304" pitchFamily="18" charset="0"/>
                <a:ea typeface="Times New Roman" panose="02020603050405020304" pitchFamily="18" charset="0"/>
              </a:rPr>
              <a:t>Section 9:10</a:t>
            </a:r>
            <a:r>
              <a:rPr lang="en-US" sz="1800" b="1" u="none" strike="noStrike" dirty="0">
                <a:effectLst/>
                <a:uFill>
                  <a:solidFill>
                    <a:srgbClr val="000000"/>
                  </a:solidFill>
                </a:uFill>
                <a:latin typeface="Times New Roman" panose="02020603050405020304" pitchFamily="18" charset="0"/>
                <a:ea typeface="Times New Roman" panose="02020603050405020304" pitchFamily="18" charset="0"/>
              </a:rPr>
              <a:t> - </a:t>
            </a:r>
            <a:r>
              <a:rPr lang="en-US" sz="1800" b="1" u="sng" dirty="0">
                <a:effectLst/>
                <a:uFill>
                  <a:solidFill>
                    <a:srgbClr val="000000"/>
                  </a:solidFill>
                </a:uFill>
                <a:latin typeface="Times New Roman" panose="02020603050405020304" pitchFamily="18" charset="0"/>
                <a:ea typeface="Times New Roman" panose="02020603050405020304" pitchFamily="18" charset="0"/>
              </a:rPr>
              <a:t>Paraprofessional Responsibilities/Teacher Substitutes</a:t>
            </a:r>
          </a:p>
          <a:p>
            <a:pPr marL="1016000" marR="0" algn="just">
              <a:spcBef>
                <a:spcPts val="5"/>
              </a:spcBef>
              <a:spcAft>
                <a:spcPts val="0"/>
              </a:spcAft>
            </a:pPr>
            <a:endParaRPr lang="en-US" sz="1800" b="1" u="sng" dirty="0">
              <a:effectLst/>
              <a:uFill>
                <a:solidFill>
                  <a:srgbClr val="000000"/>
                </a:solidFill>
              </a:uFill>
              <a:latin typeface="Times New Roman" panose="02020603050405020304" pitchFamily="18" charset="0"/>
              <a:ea typeface="Times New Roman" panose="02020603050405020304" pitchFamily="18" charset="0"/>
            </a:endParaRPr>
          </a:p>
          <a:p>
            <a:pPr marL="1016000" algn="just">
              <a:spcBef>
                <a:spcPts val="5"/>
              </a:spcBef>
            </a:pPr>
            <a:r>
              <a:rPr lang="en-US" sz="1800" b="1" u="sng" dirty="0">
                <a:effectLst/>
                <a:latin typeface="Times New Roman" panose="02020603050405020304" pitchFamily="18" charset="0"/>
                <a:ea typeface="Times New Roman" panose="02020603050405020304" pitchFamily="18" charset="0"/>
              </a:rPr>
              <a:t>a.  In the event a substitute is not procured and the paraprofessional must remain in that classroom for a half day or more as a teacher, the paraprofessional shall receive a differential pay flat stiped of ten [10] dollars per hour in addition to their normal pay for each full hour worked.</a:t>
            </a:r>
            <a:endParaRPr lang="en-US" sz="1800" dirty="0">
              <a:effectLst/>
              <a:latin typeface="Times New Roman" panose="02020603050405020304" pitchFamily="18" charset="0"/>
              <a:ea typeface="Times New Roman" panose="02020603050405020304" pitchFamily="18" charset="0"/>
            </a:endParaRPr>
          </a:p>
          <a:p>
            <a:pPr marL="1016000" marR="0" algn="just">
              <a:spcBef>
                <a:spcPts val="5"/>
              </a:spcBef>
              <a:spcAft>
                <a:spcPts val="0"/>
              </a:spcAft>
            </a:pPr>
            <a:endParaRPr lang="en-US" sz="1800" b="1" u="sng" dirty="0">
              <a:effectLst/>
              <a:uFill>
                <a:solidFill>
                  <a:srgbClr val="000000"/>
                </a:solidFill>
              </a:u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2895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8E88691-182B-4827-B14B-FFD1E2E18D2B}"/>
              </a:ext>
            </a:extLst>
          </p:cNvPr>
          <p:cNvSpPr txBox="1"/>
          <p:nvPr/>
        </p:nvSpPr>
        <p:spPr>
          <a:xfrm>
            <a:off x="3545840" y="802640"/>
            <a:ext cx="3352800" cy="461665"/>
          </a:xfrm>
          <a:prstGeom prst="rect">
            <a:avLst/>
          </a:prstGeom>
          <a:noFill/>
        </p:spPr>
        <p:txBody>
          <a:bodyPr wrap="square" rtlCol="0">
            <a:spAutoFit/>
          </a:bodyPr>
          <a:lstStyle/>
          <a:p>
            <a:r>
              <a:rPr lang="en-US" sz="2400" b="1" dirty="0"/>
              <a:t>Food Service Employees</a:t>
            </a:r>
          </a:p>
        </p:txBody>
      </p:sp>
      <p:sp>
        <p:nvSpPr>
          <p:cNvPr id="3" name="TextBox 2">
            <a:extLst>
              <a:ext uri="{FF2B5EF4-FFF2-40B4-BE49-F238E27FC236}">
                <a16:creationId xmlns:a16="http://schemas.microsoft.com/office/drawing/2014/main" xmlns="" id="{6334FC95-13F0-44BB-8CB4-AE858594BF6A}"/>
              </a:ext>
            </a:extLst>
          </p:cNvPr>
          <p:cNvSpPr txBox="1"/>
          <p:nvPr/>
        </p:nvSpPr>
        <p:spPr>
          <a:xfrm>
            <a:off x="530943" y="1371600"/>
            <a:ext cx="10766322" cy="4486998"/>
          </a:xfrm>
          <a:prstGeom prst="rect">
            <a:avLst/>
          </a:prstGeom>
          <a:noFill/>
        </p:spPr>
        <p:txBody>
          <a:bodyPr wrap="square" rtlCol="0">
            <a:spAutoFit/>
          </a:bodyPr>
          <a:lstStyle/>
          <a:p>
            <a:pPr marL="1016000" marR="0" algn="just">
              <a:spcBef>
                <a:spcPts val="15"/>
              </a:spcBef>
              <a:spcAft>
                <a:spcPts val="0"/>
              </a:spcAft>
            </a:pPr>
            <a:r>
              <a:rPr lang="en-US" sz="1800" b="1" u="sng" dirty="0">
                <a:effectLst/>
                <a:uFill>
                  <a:solidFill>
                    <a:srgbClr val="000000"/>
                  </a:solidFill>
                </a:uFill>
                <a:latin typeface="Times New Roman" panose="02020603050405020304" pitchFamily="18" charset="0"/>
                <a:ea typeface="Times New Roman" panose="02020603050405020304" pitchFamily="18" charset="0"/>
              </a:rPr>
              <a:t>Section 9:03</a:t>
            </a:r>
            <a:r>
              <a:rPr lang="en-US" sz="1800" b="1" u="none" strike="noStrike" dirty="0">
                <a:effectLst/>
                <a:uFill>
                  <a:solidFill>
                    <a:srgbClr val="000000"/>
                  </a:solidFill>
                </a:uFill>
                <a:latin typeface="Times New Roman" panose="02020603050405020304" pitchFamily="18" charset="0"/>
                <a:ea typeface="Times New Roman" panose="02020603050405020304" pitchFamily="18" charset="0"/>
              </a:rPr>
              <a:t> – </a:t>
            </a:r>
            <a:r>
              <a:rPr lang="en-US" sz="1800" b="1" u="sng" dirty="0">
                <a:effectLst/>
                <a:uFill>
                  <a:solidFill>
                    <a:srgbClr val="000000"/>
                  </a:solidFill>
                </a:uFill>
                <a:latin typeface="Times New Roman" panose="02020603050405020304" pitchFamily="18" charset="0"/>
                <a:ea typeface="Times New Roman" panose="02020603050405020304" pitchFamily="18" charset="0"/>
              </a:rPr>
              <a:t>Dress Code</a:t>
            </a:r>
          </a:p>
          <a:p>
            <a:pPr marL="342900" marR="0" lvl="0" indent="-342900" algn="just">
              <a:spcBef>
                <a:spcPts val="75"/>
              </a:spcBef>
              <a:spcAft>
                <a:spcPts val="0"/>
              </a:spcAft>
              <a:buSzPts val="1000"/>
              <a:buFont typeface="Times New Roman" panose="02020603050405020304" pitchFamily="18" charset="0"/>
              <a:buAutoNum type="alphaLcParenBoth"/>
              <a:tabLst>
                <a:tab pos="1473200" algn="l"/>
              </a:tabLst>
            </a:pPr>
            <a:r>
              <a:rPr lang="en-US" sz="1800" b="1" strike="sngStrike" dirty="0">
                <a:effectLst/>
                <a:latin typeface="Times New Roman" panose="02020603050405020304" pitchFamily="18" charset="0"/>
                <a:ea typeface="Times New Roman" panose="02020603050405020304" pitchFamily="18" charset="0"/>
              </a:rPr>
              <a:t>Employees will be paid a uniform clothing allowance of $75.00 each contract</a:t>
            </a:r>
            <a:r>
              <a:rPr lang="en-US" sz="1800" b="1" strike="sngStrike" spc="-50" dirty="0">
                <a:effectLst/>
                <a:latin typeface="Times New Roman" panose="02020603050405020304" pitchFamily="18" charset="0"/>
                <a:ea typeface="Times New Roman" panose="02020603050405020304" pitchFamily="18" charset="0"/>
              </a:rPr>
              <a:t> </a:t>
            </a:r>
            <a:r>
              <a:rPr lang="en-US" sz="1800" b="1" strike="sngStrike" dirty="0">
                <a:effectLst/>
                <a:latin typeface="Times New Roman" panose="02020603050405020304" pitchFamily="18" charset="0"/>
                <a:ea typeface="Times New Roman" panose="02020603050405020304" pitchFamily="18" charset="0"/>
              </a:rPr>
              <a:t>year. </a:t>
            </a:r>
            <a:r>
              <a:rPr lang="en-US" sz="1800" b="1" u="sng" dirty="0">
                <a:effectLst/>
                <a:latin typeface="Times New Roman" panose="02020603050405020304" pitchFamily="18" charset="0"/>
                <a:ea typeface="Times New Roman" panose="02020603050405020304" pitchFamily="18" charset="0"/>
              </a:rPr>
              <a:t>The Board will  provide new uniform shirts for food service employees every year  which must be worn at work.  Additional shirts can be purchased at board cost.</a:t>
            </a:r>
            <a:endParaRPr lang="en-US" sz="1800" b="1" strike="sngStrike" dirty="0">
              <a:effectLst/>
              <a:latin typeface="Times New Roman" panose="02020603050405020304" pitchFamily="18" charset="0"/>
              <a:ea typeface="Times New Roman" panose="02020603050405020304" pitchFamily="18" charset="0"/>
            </a:endParaRPr>
          </a:p>
          <a:p>
            <a:pPr marL="342900" marR="0" lvl="0" indent="-342900" algn="just">
              <a:spcBef>
                <a:spcPts val="75"/>
              </a:spcBef>
              <a:spcAft>
                <a:spcPts val="0"/>
              </a:spcAft>
              <a:buSzPts val="1000"/>
              <a:buFont typeface="Times New Roman" panose="02020603050405020304" pitchFamily="18" charset="0"/>
              <a:buAutoNum type="alphaLcParenBoth"/>
              <a:tabLst>
                <a:tab pos="1473200" algn="l"/>
              </a:tabLst>
            </a:pPr>
            <a:r>
              <a:rPr lang="en-US" sz="1800" b="1" u="sng" strike="sngStrike" dirty="0">
                <a:effectLst/>
                <a:latin typeface="Times New Roman" panose="02020603050405020304" pitchFamily="18" charset="0"/>
                <a:ea typeface="Times New Roman" panose="02020603050405020304" pitchFamily="18" charset="0"/>
              </a:rPr>
              <a:t>Clothing</a:t>
            </a:r>
            <a:r>
              <a:rPr lang="en-US" sz="1800" b="1" u="sng" dirty="0">
                <a:effectLst/>
                <a:latin typeface="Times New Roman" panose="02020603050405020304" pitchFamily="18" charset="0"/>
                <a:ea typeface="Times New Roman" panose="02020603050405020304" pitchFamily="18" charset="0"/>
              </a:rPr>
              <a:t> Uniform shall consist of uniform shirts provided by the school system,</a:t>
            </a:r>
            <a:endParaRPr lang="en-US" sz="1800" dirty="0">
              <a:effectLst/>
              <a:latin typeface="Times New Roman" panose="02020603050405020304" pitchFamily="18" charset="0"/>
              <a:ea typeface="Times New Roman" panose="02020603050405020304" pitchFamily="18" charset="0"/>
            </a:endParaRPr>
          </a:p>
          <a:p>
            <a:pPr marL="1472565" marR="1140460">
              <a:lnSpc>
                <a:spcPct val="108000"/>
              </a:lnSpc>
              <a:spcBef>
                <a:spcPts val="95"/>
              </a:spcBef>
              <a:spcAft>
                <a:spcPts val="0"/>
              </a:spcAft>
              <a:tabLst>
                <a:tab pos="1473200" algn="l"/>
              </a:tabLst>
            </a:pPr>
            <a:r>
              <a:rPr lang="en-US" sz="1800" dirty="0">
                <a:effectLst/>
                <a:latin typeface="Times New Roman" panose="02020603050405020304" pitchFamily="18" charset="0"/>
                <a:ea typeface="Times New Roman" panose="02020603050405020304" pitchFamily="18" charset="0"/>
              </a:rPr>
              <a:t>	solid slacks or skirts, enclosed slip resistant shoes and effective hair restraint. At each worksite,</a:t>
            </a:r>
            <a:r>
              <a:rPr lang="en-US" sz="1800" strike="sngStrike" dirty="0">
                <a:effectLst/>
                <a:latin typeface="Times New Roman" panose="02020603050405020304" pitchFamily="18" charset="0"/>
                <a:ea typeface="Times New Roman" panose="02020603050405020304" pitchFamily="18" charset="0"/>
              </a:rPr>
              <a:t> the </a:t>
            </a:r>
            <a:r>
              <a:rPr lang="en-US" sz="1800" dirty="0">
                <a:effectLst/>
                <a:latin typeface="Times New Roman" panose="02020603050405020304" pitchFamily="18" charset="0"/>
                <a:ea typeface="Times New Roman" panose="02020603050405020304" pitchFamily="18" charset="0"/>
              </a:rPr>
              <a:t>employees may determine by majority vote to wear a color or style of</a:t>
            </a:r>
            <a:r>
              <a:rPr lang="en-US" sz="1800" strike="sngStrike" dirty="0">
                <a:effectLst/>
                <a:latin typeface="Times New Roman" panose="02020603050405020304" pitchFamily="18" charset="0"/>
                <a:ea typeface="Times New Roman" panose="02020603050405020304" pitchFamily="18" charset="0"/>
              </a:rPr>
              <a:t> clothing </a:t>
            </a:r>
            <a:r>
              <a:rPr lang="en-US" sz="1800" b="1" u="sng" dirty="0">
                <a:effectLst/>
                <a:latin typeface="Times New Roman" panose="02020603050405020304" pitchFamily="18" charset="0"/>
                <a:ea typeface="Times New Roman" panose="02020603050405020304" pitchFamily="18" charset="0"/>
              </a:rPr>
              <a:t>shirt </a:t>
            </a:r>
            <a:r>
              <a:rPr lang="en-US" sz="1800" dirty="0">
                <a:effectLst/>
                <a:latin typeface="Times New Roman" panose="02020603050405020304" pitchFamily="18" charset="0"/>
                <a:ea typeface="Times New Roman" panose="02020603050405020304" pitchFamily="18" charset="0"/>
              </a:rPr>
              <a:t>different from </a:t>
            </a:r>
            <a:r>
              <a:rPr lang="en-US" sz="1800" b="1" strike="sngStrike" dirty="0">
                <a:effectLst/>
                <a:latin typeface="Times New Roman" panose="02020603050405020304" pitchFamily="18" charset="0"/>
                <a:ea typeface="Times New Roman" panose="02020603050405020304" pitchFamily="18" charset="0"/>
              </a:rPr>
              <a:t>solid white </a:t>
            </a:r>
            <a:r>
              <a:rPr lang="en-US" sz="1800" b="1" dirty="0">
                <a:effectLst/>
                <a:latin typeface="Times New Roman" panose="02020603050405020304" pitchFamily="18" charset="0"/>
                <a:ea typeface="Times New Roman" panose="02020603050405020304" pitchFamily="18" charset="0"/>
              </a:rPr>
              <a:t>the board approved </a:t>
            </a:r>
            <a:r>
              <a:rPr lang="en-US" sz="1800" b="1" u="sng" dirty="0">
                <a:effectLst/>
                <a:latin typeface="Times New Roman" panose="02020603050405020304" pitchFamily="18" charset="0"/>
                <a:ea typeface="Times New Roman" panose="02020603050405020304" pitchFamily="18" charset="0"/>
              </a:rPr>
              <a:t>uniform shirt.  However, </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 uniformity of dress must  be maintained among the group and the clothing </a:t>
            </a:r>
            <a:r>
              <a:rPr lang="en-US" sz="1800" b="1" dirty="0">
                <a:effectLst/>
                <a:latin typeface="Times New Roman" panose="02020603050405020304" pitchFamily="18" charset="0"/>
                <a:ea typeface="Times New Roman" panose="02020603050405020304" pitchFamily="18" charset="0"/>
              </a:rPr>
              <a:t>must be</a:t>
            </a:r>
            <a:r>
              <a:rPr lang="en-US" sz="1800" b="1" strike="sngStrike" dirty="0">
                <a:effectLst/>
                <a:latin typeface="Times New Roman" panose="02020603050405020304" pitchFamily="18" charset="0"/>
                <a:ea typeface="Times New Roman" panose="02020603050405020304" pitchFamily="18" charset="0"/>
              </a:rPr>
              <a:t> </a:t>
            </a:r>
            <a:r>
              <a:rPr lang="en-US" sz="1800" strike="sngStrike" dirty="0">
                <a:effectLst/>
                <a:latin typeface="Times New Roman" panose="02020603050405020304" pitchFamily="18" charset="0"/>
                <a:ea typeface="Times New Roman" panose="02020603050405020304" pitchFamily="18" charset="0"/>
              </a:rPr>
              <a:t>is </a:t>
            </a:r>
            <a:r>
              <a:rPr lang="en-US" sz="1800" dirty="0">
                <a:effectLst/>
                <a:latin typeface="Times New Roman" panose="02020603050405020304" pitchFamily="18" charset="0"/>
                <a:ea typeface="Times New Roman" panose="02020603050405020304" pitchFamily="18" charset="0"/>
              </a:rPr>
              <a:t>tasteful and modest. Any employee who does not wish to wear the color or style of dress on any given day worn by the group may wear a </a:t>
            </a:r>
            <a:r>
              <a:rPr lang="en-US" sz="1800" b="1" dirty="0">
                <a:effectLst/>
                <a:latin typeface="Times New Roman" panose="02020603050405020304" pitchFamily="18" charset="0"/>
                <a:ea typeface="Times New Roman" panose="02020603050405020304" pitchFamily="18" charset="0"/>
              </a:rPr>
              <a:t>solid white shirt  or </a:t>
            </a:r>
            <a:r>
              <a:rPr lang="en-US" sz="1800" b="1" u="sng" dirty="0">
                <a:effectLst/>
                <a:latin typeface="Times New Roman" panose="02020603050405020304" pitchFamily="18" charset="0"/>
                <a:ea typeface="Times New Roman" panose="02020603050405020304" pitchFamily="18" charset="0"/>
              </a:rPr>
              <a:t>the Board approved uniform shirt </a:t>
            </a:r>
            <a:r>
              <a:rPr lang="en-US" sz="1800" dirty="0">
                <a:effectLst/>
                <a:latin typeface="Times New Roman" panose="02020603050405020304" pitchFamily="18" charset="0"/>
                <a:ea typeface="Times New Roman" panose="02020603050405020304" pitchFamily="18" charset="0"/>
              </a:rPr>
              <a:t>and solid slacks or skirt. Clothing selected for work</a:t>
            </a:r>
            <a:r>
              <a:rPr lang="en-US" sz="1800" strike="sngStrike" dirty="0">
                <a:effectLst/>
                <a:latin typeface="Times New Roman" panose="02020603050405020304" pitchFamily="18" charset="0"/>
                <a:ea typeface="Times New Roman" panose="02020603050405020304" pitchFamily="18" charset="0"/>
              </a:rPr>
              <a:t> may  </a:t>
            </a:r>
            <a:r>
              <a:rPr lang="en-US" sz="1800" b="1" dirty="0">
                <a:effectLst/>
                <a:latin typeface="Times New Roman" panose="02020603050405020304" pitchFamily="18" charset="0"/>
                <a:ea typeface="Times New Roman" panose="02020603050405020304" pitchFamily="18" charset="0"/>
              </a:rPr>
              <a:t>must </a:t>
            </a:r>
            <a:r>
              <a:rPr lang="en-US" sz="1800" dirty="0">
                <a:effectLst/>
                <a:latin typeface="Times New Roman" panose="02020603050405020304" pitchFamily="18" charset="0"/>
                <a:ea typeface="Times New Roman" panose="02020603050405020304" pitchFamily="18" charset="0"/>
              </a:rPr>
              <a:t>be</a:t>
            </a:r>
            <a:r>
              <a:rPr lang="en-US" sz="1800" strike="sngStrike" dirty="0">
                <a:effectLst/>
                <a:latin typeface="Times New Roman" panose="02020603050405020304" pitchFamily="18" charset="0"/>
                <a:ea typeface="Times New Roman" panose="02020603050405020304" pitchFamily="18" charset="0"/>
              </a:rPr>
              <a:t> of the type and style that is </a:t>
            </a:r>
            <a:r>
              <a:rPr lang="en-US" sz="1800" dirty="0">
                <a:effectLst/>
                <a:latin typeface="Times New Roman" panose="02020603050405020304" pitchFamily="18" charset="0"/>
                <a:ea typeface="Times New Roman" panose="02020603050405020304" pitchFamily="18" charset="0"/>
              </a:rPr>
              <a:t>appropriate,</a:t>
            </a:r>
            <a:r>
              <a:rPr lang="en-US" sz="1800" strike="sngStrike" dirty="0">
                <a:effectLst/>
                <a:latin typeface="Times New Roman" panose="02020603050405020304" pitchFamily="18" charset="0"/>
                <a:ea typeface="Times New Roman" panose="02020603050405020304" pitchFamily="18" charset="0"/>
              </a:rPr>
              <a:t> and </a:t>
            </a:r>
            <a:r>
              <a:rPr lang="en-US" sz="1800" dirty="0">
                <a:effectLst/>
                <a:latin typeface="Times New Roman" panose="02020603050405020304" pitchFamily="18" charset="0"/>
                <a:ea typeface="Times New Roman" panose="02020603050405020304" pitchFamily="18" charset="0"/>
              </a:rPr>
              <a:t>professional; </a:t>
            </a:r>
            <a:r>
              <a:rPr lang="en-US" sz="1800" strike="sngStrike" dirty="0">
                <a:effectLst/>
                <a:latin typeface="Times New Roman" panose="02020603050405020304" pitchFamily="18" charset="0"/>
                <a:ea typeface="Times New Roman" panose="02020603050405020304" pitchFamily="18" charset="0"/>
              </a:rPr>
              <a:t>however no clothing considered unsafe</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and safe </a:t>
            </a:r>
            <a:r>
              <a:rPr lang="en-US" sz="1800" dirty="0">
                <a:effectLst/>
                <a:latin typeface="Times New Roman" panose="02020603050405020304" pitchFamily="18" charset="0"/>
                <a:ea typeface="Times New Roman" panose="02020603050405020304" pitchFamily="18" charset="0"/>
              </a:rPr>
              <a:t>for Food Service work</a:t>
            </a:r>
            <a:r>
              <a:rPr lang="en-US" sz="1800" b="1" strike="sngStrike" dirty="0">
                <a:effectLst/>
                <a:latin typeface="Times New Roman" panose="02020603050405020304" pitchFamily="18" charset="0"/>
                <a:ea typeface="Times New Roman" panose="02020603050405020304" pitchFamily="18" charset="0"/>
              </a:rPr>
              <a:t> </a:t>
            </a:r>
            <a:r>
              <a:rPr lang="en-US" sz="1800" b="1" u="sng" strike="sngStrike" dirty="0">
                <a:effectLst/>
                <a:latin typeface="Times New Roman" panose="02020603050405020304" pitchFamily="18" charset="0"/>
                <a:ea typeface="Times New Roman" panose="02020603050405020304" pitchFamily="18" charset="0"/>
              </a:rPr>
              <a:t>may not </a:t>
            </a:r>
            <a:r>
              <a:rPr lang="en-US" sz="1800" strike="sngStrike" dirty="0">
                <a:effectLst/>
                <a:latin typeface="Times New Roman" panose="02020603050405020304" pitchFamily="18" charset="0"/>
                <a:ea typeface="Times New Roman" panose="02020603050405020304" pitchFamily="18" charset="0"/>
              </a:rPr>
              <a:t>be worn at any time</a:t>
            </a:r>
            <a:r>
              <a:rPr lang="en-US" sz="1800" dirty="0">
                <a:effectLst/>
                <a:latin typeface="Times New Roman" panose="02020603050405020304" pitchFamily="18" charset="0"/>
                <a:ea typeface="Times New Roman" panose="02020603050405020304" pitchFamily="18" charset="0"/>
              </a:rPr>
              <a:t>. Shorts are not</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allowed.</a:t>
            </a:r>
          </a:p>
        </p:txBody>
      </p:sp>
    </p:spTree>
    <p:extLst>
      <p:ext uri="{BB962C8B-B14F-4D97-AF65-F5344CB8AC3E}">
        <p14:creationId xmlns:p14="http://schemas.microsoft.com/office/powerpoint/2010/main" val="98910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1124BE1-AA71-420E-BB94-A97518FBAEED}"/>
              </a:ext>
            </a:extLst>
          </p:cNvPr>
          <p:cNvSpPr txBox="1"/>
          <p:nvPr/>
        </p:nvSpPr>
        <p:spPr>
          <a:xfrm>
            <a:off x="1158240" y="782320"/>
            <a:ext cx="9265920" cy="6186309"/>
          </a:xfrm>
          <a:prstGeom prst="rect">
            <a:avLst/>
          </a:prstGeom>
          <a:noFill/>
        </p:spPr>
        <p:txBody>
          <a:bodyPr wrap="square" rtlCol="0">
            <a:spAutoFit/>
          </a:bodyPr>
          <a:lstStyle/>
          <a:p>
            <a:r>
              <a:rPr lang="en-US" sz="2400" b="1" dirty="0"/>
              <a:t>Bus Owners/Operators and Attendants</a:t>
            </a:r>
          </a:p>
          <a:p>
            <a:endParaRPr lang="en-US" sz="2400" b="1" dirty="0"/>
          </a:p>
          <a:p>
            <a:r>
              <a:rPr lang="en-US" sz="1800" b="1" u="sng" dirty="0">
                <a:effectLst/>
                <a:ea typeface="Times New Roman" panose="02020603050405020304" pitchFamily="18" charset="0"/>
              </a:rPr>
              <a:t>Section 8:02</a:t>
            </a:r>
            <a:r>
              <a:rPr lang="en-US" sz="1800" b="1" dirty="0">
                <a:effectLst/>
                <a:ea typeface="Times New Roman" panose="02020603050405020304" pitchFamily="18" charset="0"/>
              </a:rPr>
              <a:t> - </a:t>
            </a:r>
            <a:r>
              <a:rPr lang="en-US" b="1" u="sng" dirty="0">
                <a:ea typeface="Times New Roman" panose="02020603050405020304" pitchFamily="18" charset="0"/>
              </a:rPr>
              <a:t>V</a:t>
            </a:r>
            <a:r>
              <a:rPr lang="en-US" sz="1800" b="1" u="sng" dirty="0">
                <a:effectLst/>
                <a:ea typeface="Times New Roman" panose="02020603050405020304" pitchFamily="18" charset="0"/>
              </a:rPr>
              <a:t>oluntary Transfers</a:t>
            </a:r>
            <a:endParaRPr lang="en-US" sz="1800" dirty="0">
              <a:effectLst/>
              <a:ea typeface="Times New Roman" panose="02020603050405020304" pitchFamily="18" charset="0"/>
            </a:endParaRPr>
          </a:p>
          <a:p>
            <a:pPr marR="1141095" lvl="0" algn="just">
              <a:spcBef>
                <a:spcPts val="0"/>
              </a:spcBef>
              <a:spcAft>
                <a:spcPts val="0"/>
              </a:spcAft>
              <a:buSzPts val="1000"/>
              <a:tabLst>
                <a:tab pos="1473200" algn="l"/>
              </a:tabLst>
            </a:pPr>
            <a:r>
              <a:rPr lang="en-US" sz="1800" strike="sngStrike" dirty="0">
                <a:effectLst/>
                <a:ea typeface="Times New Roman" panose="02020603050405020304" pitchFamily="18" charset="0"/>
              </a:rPr>
              <a:t>c.  All known vacant routes and new routes shall be posted on the Federation bulletin board located in each school. Consolidated, reduced or extended routes shall not be considered new routes. A copy of the posting shall also be sent to the Federation</a:t>
            </a:r>
            <a:r>
              <a:rPr lang="en-US" sz="1800" strike="sngStrike" spc="-5" dirty="0">
                <a:effectLst/>
                <a:ea typeface="Times New Roman" panose="02020603050405020304" pitchFamily="18" charset="0"/>
              </a:rPr>
              <a:t> </a:t>
            </a:r>
            <a:r>
              <a:rPr lang="en-US" sz="1800" strike="sngStrike" dirty="0">
                <a:effectLst/>
                <a:ea typeface="Times New Roman" panose="02020603050405020304" pitchFamily="18" charset="0"/>
              </a:rPr>
              <a:t>office. </a:t>
            </a:r>
            <a:r>
              <a:rPr lang="en-US" sz="1800" b="1" u="sng" dirty="0">
                <a:effectLst/>
                <a:ea typeface="Times New Roman" panose="02020603050405020304" pitchFamily="18" charset="0"/>
              </a:rPr>
              <a:t>Consolidated, reduced or extended routes shall not be considered new routes.</a:t>
            </a:r>
            <a:endParaRPr lang="en-US" sz="1800" dirty="0">
              <a:effectLst/>
              <a:ea typeface="Times New Roman" panose="02020603050405020304" pitchFamily="18" charset="0"/>
            </a:endParaRPr>
          </a:p>
          <a:p>
            <a:pPr marR="1139190" lvl="0" algn="just">
              <a:spcBef>
                <a:spcPts val="0"/>
              </a:spcBef>
              <a:spcAft>
                <a:spcPts val="0"/>
              </a:spcAft>
              <a:buSzPts val="1000"/>
              <a:tabLst>
                <a:tab pos="1473835" algn="l"/>
              </a:tabLst>
            </a:pPr>
            <a:r>
              <a:rPr lang="en-US" sz="1800" strike="sngStrike" dirty="0">
                <a:effectLst/>
                <a:ea typeface="Times New Roman" panose="02020603050405020304" pitchFamily="18" charset="0"/>
              </a:rPr>
              <a:t>d.  The posting shall indicate that all tenured bus owners/operators or bus attendants who have any interest whatsoever in transferring from their existing route to the newly created route or to the route then- known to be vacant or to any route that may become vacant as a result of owners/operators or bus attendants transferring must file an application containing such information as may be required by the Director of Transportation by the deadline established for applying. Vacancy postings shall provide a minimum of seven (7) workdays prior to the deadline for application. Any owner/operator or bus attendant not applying within this established deadline will not be considered for transfer to the newly created or vacant route, or to any route(s) that may become vacant in the transfer process. Application forms will be made available at each worksite. Posting of new and vacant positions shall include approximate</a:t>
            </a:r>
            <a:r>
              <a:rPr lang="en-US" sz="1800" strike="sngStrike" spc="-175" dirty="0">
                <a:effectLst/>
                <a:ea typeface="Times New Roman" panose="02020603050405020304" pitchFamily="18" charset="0"/>
              </a:rPr>
              <a:t> </a:t>
            </a:r>
            <a:r>
              <a:rPr lang="en-US" sz="1800" strike="sngStrike" dirty="0">
                <a:effectLst/>
                <a:ea typeface="Times New Roman" panose="02020603050405020304" pitchFamily="18" charset="0"/>
              </a:rPr>
              <a:t>mileage.</a:t>
            </a:r>
          </a:p>
          <a:p>
            <a:endParaRPr lang="en-US" sz="2400" b="1" dirty="0"/>
          </a:p>
        </p:txBody>
      </p:sp>
    </p:spTree>
    <p:extLst>
      <p:ext uri="{BB962C8B-B14F-4D97-AF65-F5344CB8AC3E}">
        <p14:creationId xmlns:p14="http://schemas.microsoft.com/office/powerpoint/2010/main" val="3271375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6B65FD1-F355-49B8-AEEA-51EDF75F023E}"/>
              </a:ext>
            </a:extLst>
          </p:cNvPr>
          <p:cNvSpPr txBox="1"/>
          <p:nvPr/>
        </p:nvSpPr>
        <p:spPr>
          <a:xfrm>
            <a:off x="609600" y="629920"/>
            <a:ext cx="10820400" cy="5632311"/>
          </a:xfrm>
          <a:prstGeom prst="rect">
            <a:avLst/>
          </a:prstGeom>
          <a:noFill/>
        </p:spPr>
        <p:txBody>
          <a:bodyPr wrap="square" rtlCol="0">
            <a:spAutoFit/>
          </a:bodyPr>
          <a:lstStyle/>
          <a:p>
            <a:pPr marL="342900" indent="-342900">
              <a:buAutoNum type="alphaLcPeriod" startAt="4"/>
            </a:pPr>
            <a:r>
              <a:rPr lang="en-US" b="1" u="sng" dirty="0"/>
              <a:t>Transportation Transfer Fair will be conducted annually  for all Bus Drivers interested in vacant routes.  All transfers will be effective for the following year.  Bus Drivers, Temporary Drivers, and Itinerant Drivers are eligible to participate in the Transfer Fair.  Day-to-day substitutes are not eligible to participate.  This voluntary  transfer process will begin in April of every calendar year and will continue until all routes are filled or until a designated date in June not to extend beyond the last work day of June for that calendar year.</a:t>
            </a:r>
          </a:p>
          <a:p>
            <a:r>
              <a:rPr lang="en-US" b="1" u="sng" dirty="0"/>
              <a:t>      Vacant routes not filled as a result of the Transfer Fair will be filled by an approved applicant.  Routes that   become available after the final round of the Transfer Fair will be considered temporary and filled with a Substitute Driver, Temporary Driver, or an Itinerant Driver.</a:t>
            </a:r>
          </a:p>
          <a:p>
            <a:r>
              <a:rPr lang="en-US" b="1" u="sng" dirty="0"/>
              <a:t>Information relative to the timeline for participation, the required form, and the current vacancy list will be made available to all eligible employees.  Vacancy postings shall provide a minimum of seven [7] workdays prior to the deadline for application.  Any Driver not applying within this established deadline will not be considered for transfer to the newly created or vacant route, or to any route [s] that may become vacant in the transfer process.</a:t>
            </a:r>
          </a:p>
          <a:p>
            <a:r>
              <a:rPr lang="en-US" b="1" u="sng" dirty="0"/>
              <a:t>Eligible employees interested in a vacant route must submit a transfer request form to the Human Resources Department by 4:30 p.m. on or before the day of each deadline outlined in a timeline.  A transfer request form must be completed for each route of interest.  The forms are fillable and must be sent to the Human Resources  Department via the employee’s School Board email.</a:t>
            </a:r>
          </a:p>
          <a:p>
            <a:r>
              <a:rPr lang="en-US" b="1" u="sng" dirty="0"/>
              <a:t>e. Routes will be awarded per the current Louisiana Revised Statutes.</a:t>
            </a:r>
          </a:p>
          <a:p>
            <a:r>
              <a:rPr lang="en-US" b="1" u="sng" dirty="0"/>
              <a:t>     3.  Employees awarded a vacant route will be notified by the Human Resources Department. </a:t>
            </a:r>
          </a:p>
        </p:txBody>
      </p:sp>
    </p:spTree>
    <p:extLst>
      <p:ext uri="{BB962C8B-B14F-4D97-AF65-F5344CB8AC3E}">
        <p14:creationId xmlns:p14="http://schemas.microsoft.com/office/powerpoint/2010/main" val="1027308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038778-72BF-42F2-9857-6634C92345B0}"/>
              </a:ext>
            </a:extLst>
          </p:cNvPr>
          <p:cNvSpPr txBox="1"/>
          <p:nvPr/>
        </p:nvSpPr>
        <p:spPr>
          <a:xfrm>
            <a:off x="1087120" y="721360"/>
            <a:ext cx="9906000" cy="4524315"/>
          </a:xfrm>
          <a:prstGeom prst="rect">
            <a:avLst/>
          </a:prstGeom>
          <a:noFill/>
        </p:spPr>
        <p:txBody>
          <a:bodyPr wrap="square" rtlCol="0">
            <a:spAutoFit/>
          </a:bodyPr>
          <a:lstStyle/>
          <a:p>
            <a:pPr marL="342900" marR="1141095" lvl="0" indent="-342900" algn="just">
              <a:spcBef>
                <a:spcPts val="5"/>
              </a:spcBef>
              <a:spcAft>
                <a:spcPts val="0"/>
              </a:spcAft>
              <a:buSzPts val="1000"/>
              <a:buFont typeface="Times New Roman" panose="02020603050405020304" pitchFamily="18" charset="0"/>
              <a:buAutoNum type="romanLcParenBoth"/>
              <a:tabLst>
                <a:tab pos="1347470" algn="l"/>
              </a:tabLst>
            </a:pPr>
            <a:r>
              <a:rPr lang="en-US" sz="1800" b="1" strike="sngStrike" spc="-5" dirty="0">
                <a:effectLst/>
                <a:latin typeface="Times New Roman" panose="02020603050405020304" pitchFamily="18" charset="0"/>
                <a:ea typeface="Times New Roman" panose="02020603050405020304" pitchFamily="18" charset="0"/>
              </a:rPr>
              <a:t>A Transportation Transfer Fair will be held every year beginning in April and ending June 30th. Routes available for the upcoming school year will be posted in April via a Vacancy List.  The Vacancy List along with a timeline to apply for each round of the Transfer Fair will be posted on the St. Tammany Parish School Board website.</a:t>
            </a:r>
          </a:p>
          <a:p>
            <a:pPr marL="1016000" marR="1141095" indent="227965" algn="just">
              <a:spcBef>
                <a:spcPts val="0"/>
              </a:spcBef>
              <a:spcAft>
                <a:spcPts val="0"/>
              </a:spcAft>
            </a:pPr>
            <a:r>
              <a:rPr lang="en-US" sz="1800" b="1" strike="sngStrike" dirty="0">
                <a:effectLst/>
                <a:latin typeface="Times New Roman" panose="02020603050405020304" pitchFamily="18" charset="0"/>
                <a:ea typeface="Times New Roman" panose="02020603050405020304" pitchFamily="18" charset="0"/>
              </a:rPr>
              <a:t>Eligible employees interested in transferring will submit a Transfer Request form to the Human Resources Department by the deadline established for each round of the Transfer Fair. Late forms will not be accepted.</a:t>
            </a:r>
          </a:p>
          <a:p>
            <a:pPr marL="1016000" marR="1143000" indent="227965" algn="just">
              <a:spcBef>
                <a:spcPts val="5"/>
              </a:spcBef>
              <a:spcAft>
                <a:spcPts val="0"/>
              </a:spcAft>
            </a:pPr>
            <a:r>
              <a:rPr lang="en-US" sz="1800" b="1" strike="sngStrike" dirty="0">
                <a:effectLst/>
                <a:latin typeface="Times New Roman" panose="02020603050405020304" pitchFamily="18" charset="0"/>
                <a:ea typeface="Times New Roman" panose="02020603050405020304" pitchFamily="18" charset="0"/>
              </a:rPr>
              <a:t>Routes will be awarded according to the current Louisiana Revised Statute. The transfer process will continue until all routes are filled or until June 30th. All routes accepted by June 30th are binding for the upcoming school year.</a:t>
            </a:r>
          </a:p>
          <a:p>
            <a:pPr marL="1016000" marR="1139825" indent="227965" algn="just">
              <a:spcBef>
                <a:spcPts val="0"/>
              </a:spcBef>
              <a:spcAft>
                <a:spcPts val="0"/>
              </a:spcAft>
            </a:pPr>
            <a:r>
              <a:rPr lang="en-US" sz="1800" b="1" strike="sngStrike" dirty="0">
                <a:effectLst/>
                <a:latin typeface="Times New Roman" panose="02020603050405020304" pitchFamily="18" charset="0"/>
                <a:ea typeface="Times New Roman" panose="02020603050405020304" pitchFamily="18" charset="0"/>
              </a:rPr>
              <a:t>Vacancies created as a result of the last round of transfers or due to the resignation or retirement of an employee after June 30th will be considered temporary. These vacancies will be filled with temporary employees designated by the Director of Transportation.</a:t>
            </a:r>
          </a:p>
        </p:txBody>
      </p:sp>
    </p:spTree>
    <p:extLst>
      <p:ext uri="{BB962C8B-B14F-4D97-AF65-F5344CB8AC3E}">
        <p14:creationId xmlns:p14="http://schemas.microsoft.com/office/powerpoint/2010/main" val="2282863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D14D1D1-DBE6-4722-B593-4826F77C99FA}"/>
              </a:ext>
            </a:extLst>
          </p:cNvPr>
          <p:cNvSpPr txBox="1"/>
          <p:nvPr/>
        </p:nvSpPr>
        <p:spPr>
          <a:xfrm>
            <a:off x="1442720" y="924560"/>
            <a:ext cx="9377680" cy="800219"/>
          </a:xfrm>
          <a:prstGeom prst="rect">
            <a:avLst/>
          </a:prstGeom>
          <a:noFill/>
        </p:spPr>
        <p:txBody>
          <a:bodyPr wrap="square" rtlCol="0">
            <a:spAutoFit/>
          </a:bodyPr>
          <a:lstStyle/>
          <a:p>
            <a:pPr algn="ctr"/>
            <a:r>
              <a:rPr lang="en-US" sz="2800" b="1" dirty="0">
                <a:solidFill>
                  <a:srgbClr val="002060"/>
                </a:solidFill>
              </a:rPr>
              <a:t>St. Tammany School Board General Fund Budget</a:t>
            </a:r>
          </a:p>
          <a:p>
            <a:endParaRPr lang="en-US" dirty="0"/>
          </a:p>
        </p:txBody>
      </p:sp>
      <p:sp>
        <p:nvSpPr>
          <p:cNvPr id="3" name="TextBox 2">
            <a:extLst>
              <a:ext uri="{FF2B5EF4-FFF2-40B4-BE49-F238E27FC236}">
                <a16:creationId xmlns:a16="http://schemas.microsoft.com/office/drawing/2014/main" xmlns="" id="{522E275C-FB37-4DA2-A9A7-A9102AAD2D5C}"/>
              </a:ext>
            </a:extLst>
          </p:cNvPr>
          <p:cNvSpPr txBox="1"/>
          <p:nvPr/>
        </p:nvSpPr>
        <p:spPr>
          <a:xfrm>
            <a:off x="1097280" y="1674674"/>
            <a:ext cx="9997440" cy="4801314"/>
          </a:xfrm>
          <a:prstGeom prst="rect">
            <a:avLst/>
          </a:prstGeom>
          <a:noFill/>
        </p:spPr>
        <p:txBody>
          <a:bodyPr wrap="square" rtlCol="0">
            <a:spAutoFit/>
          </a:bodyPr>
          <a:lstStyle/>
          <a:p>
            <a:r>
              <a:rPr lang="en-US" b="1" dirty="0">
                <a:solidFill>
                  <a:srgbClr val="002060"/>
                </a:solidFill>
              </a:rPr>
              <a:t>Ending balance for 2019-2020 FY - $122.5 million.</a:t>
            </a:r>
          </a:p>
          <a:p>
            <a:pPr marL="285750" indent="-285750">
              <a:buFont typeface="Arial" panose="020B0604020202020204" pitchFamily="34" charset="0"/>
              <a:buChar char="•"/>
            </a:pPr>
            <a:r>
              <a:rPr lang="en-US" dirty="0"/>
              <a:t>$20.9 million committed to bond rating leaving a balance of $101.6 million</a:t>
            </a:r>
          </a:p>
          <a:p>
            <a:pPr marL="285750" indent="-285750">
              <a:buFont typeface="Arial" panose="020B0604020202020204" pitchFamily="34" charset="0"/>
              <a:buChar char="•"/>
            </a:pPr>
            <a:r>
              <a:rPr lang="en-US" dirty="0"/>
              <a:t>School fund policy committing 19% of current fiscal expenditure and transfers – contingency fund</a:t>
            </a:r>
          </a:p>
          <a:p>
            <a:pPr marL="285750" indent="-285750">
              <a:buFont typeface="Arial" panose="020B0604020202020204" pitchFamily="34" charset="0"/>
              <a:buChar char="•"/>
            </a:pPr>
            <a:r>
              <a:rPr lang="en-US" dirty="0"/>
              <a:t>Business Affairs Director recommends for fund balance is 3 months of expenses in case of natural disaster that could impact revenues</a:t>
            </a:r>
          </a:p>
          <a:p>
            <a:pPr marL="285750" indent="-285750">
              <a:buFont typeface="Arial" panose="020B0604020202020204" pitchFamily="34" charset="0"/>
              <a:buChar char="•"/>
            </a:pPr>
            <a:r>
              <a:rPr lang="en-US" dirty="0"/>
              <a:t>School Board requires $35 to $40 million per month to cover expenses.</a:t>
            </a:r>
          </a:p>
          <a:p>
            <a:pPr marL="285750" indent="-285750">
              <a:buFont typeface="Arial" panose="020B0604020202020204" pitchFamily="34" charset="0"/>
              <a:buChar char="•"/>
            </a:pPr>
            <a:r>
              <a:rPr lang="en-US" dirty="0"/>
              <a:t>The LADOE is the Board’s oversight and requires explanation when a board dips into fund balance</a:t>
            </a:r>
          </a:p>
          <a:p>
            <a:pPr marL="285750" indent="-285750">
              <a:buFont typeface="Arial" panose="020B0604020202020204" pitchFamily="34" charset="0"/>
              <a:buChar char="•"/>
            </a:pPr>
            <a:r>
              <a:rPr lang="en-US" dirty="0"/>
              <a:t>Current year budget is $432.7 million – very uncertain due to COVID 19</a:t>
            </a:r>
          </a:p>
          <a:p>
            <a:pPr marL="285750" indent="-285750">
              <a:buFont typeface="Arial" panose="020B0604020202020204" pitchFamily="34" charset="0"/>
              <a:buChar char="•"/>
            </a:pPr>
            <a:endParaRPr lang="en-US" dirty="0"/>
          </a:p>
          <a:p>
            <a:r>
              <a:rPr lang="en-US" b="1" dirty="0">
                <a:solidFill>
                  <a:srgbClr val="002060"/>
                </a:solidFill>
              </a:rPr>
              <a:t>Areas of Concern for FY 2020-2021</a:t>
            </a:r>
          </a:p>
          <a:p>
            <a:pPr marL="285750" indent="-285750">
              <a:buFont typeface="Arial" panose="020B0604020202020204" pitchFamily="34" charset="0"/>
              <a:buChar char="•"/>
            </a:pPr>
            <a:r>
              <a:rPr lang="en-US" dirty="0">
                <a:solidFill>
                  <a:srgbClr val="002060"/>
                </a:solidFill>
              </a:rPr>
              <a:t>Student count for October 1 reflect decrease of 1,200 students which is equivalent to approximate MFP loss of $7 million.</a:t>
            </a:r>
          </a:p>
          <a:p>
            <a:pPr marL="285750" indent="-285750">
              <a:buFont typeface="Arial" panose="020B0604020202020204" pitchFamily="34" charset="0"/>
              <a:buChar char="•"/>
            </a:pPr>
            <a:r>
              <a:rPr lang="en-US" dirty="0">
                <a:solidFill>
                  <a:srgbClr val="002060"/>
                </a:solidFill>
              </a:rPr>
              <a:t>COVID 19 costs incurred by board were:</a:t>
            </a:r>
          </a:p>
          <a:p>
            <a:pPr marL="285750" indent="-285750">
              <a:buFont typeface="Wingdings" panose="05000000000000000000" pitchFamily="2" charset="2"/>
              <a:buChar char="Ø"/>
            </a:pPr>
            <a:r>
              <a:rPr lang="en-US" dirty="0">
                <a:solidFill>
                  <a:srgbClr val="002060"/>
                </a:solidFill>
              </a:rPr>
              <a:t>$7.4 million in grant funds will not cover pandemic costs.</a:t>
            </a:r>
          </a:p>
          <a:p>
            <a:pPr marL="285750" indent="-285750">
              <a:buFont typeface="Wingdings" panose="05000000000000000000" pitchFamily="2" charset="2"/>
              <a:buChar char="Ø"/>
            </a:pPr>
            <a:r>
              <a:rPr lang="en-US" dirty="0">
                <a:solidFill>
                  <a:srgbClr val="002060"/>
                </a:solidFill>
              </a:rPr>
              <a:t>Sales tax has been steady, but threat of shutdown would impact those returns.</a:t>
            </a:r>
          </a:p>
          <a:p>
            <a:pPr marL="285750" indent="-285750">
              <a:buFont typeface="Wingdings" panose="05000000000000000000" pitchFamily="2" charset="2"/>
              <a:buChar char="Ø"/>
            </a:pPr>
            <a:r>
              <a:rPr lang="en-US" dirty="0">
                <a:solidFill>
                  <a:srgbClr val="002060"/>
                </a:solidFill>
              </a:rPr>
              <a:t>Hurricane season financial impact hasn’t been finalized.</a:t>
            </a:r>
          </a:p>
          <a:p>
            <a:pPr marL="285750" indent="-285750">
              <a:buFont typeface="Wingdings" panose="05000000000000000000" pitchFamily="2" charset="2"/>
              <a:buChar char="Ø"/>
            </a:pPr>
            <a:r>
              <a:rPr lang="en-US" dirty="0">
                <a:solidFill>
                  <a:srgbClr val="002060"/>
                </a:solidFill>
              </a:rPr>
              <a:t>State budget is in flux due to COVID 19	</a:t>
            </a:r>
          </a:p>
        </p:txBody>
      </p:sp>
    </p:spTree>
    <p:extLst>
      <p:ext uri="{BB962C8B-B14F-4D97-AF65-F5344CB8AC3E}">
        <p14:creationId xmlns:p14="http://schemas.microsoft.com/office/powerpoint/2010/main" val="445131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amwork clipart 3">
            <a:extLst>
              <a:ext uri="{FF2B5EF4-FFF2-40B4-BE49-F238E27FC236}">
                <a16:creationId xmlns:a16="http://schemas.microsoft.com/office/drawing/2014/main" xmlns="" id="{4EA783E9-132B-4E43-A354-F69A52EEC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0"/>
            <a:ext cx="4948238" cy="44478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F8BC5F6-E9E9-406A-8009-D5B69167EA23}"/>
              </a:ext>
            </a:extLst>
          </p:cNvPr>
          <p:cNvSpPr txBox="1"/>
          <p:nvPr/>
        </p:nvSpPr>
        <p:spPr>
          <a:xfrm>
            <a:off x="5676900" y="1314450"/>
            <a:ext cx="5438775" cy="3354765"/>
          </a:xfrm>
          <a:prstGeom prst="rect">
            <a:avLst/>
          </a:prstGeom>
          <a:noFill/>
        </p:spPr>
        <p:txBody>
          <a:bodyPr wrap="square" rtlCol="0">
            <a:spAutoFit/>
          </a:bodyPr>
          <a:lstStyle/>
          <a:p>
            <a:r>
              <a:rPr lang="en-US" sz="2400" b="1" dirty="0">
                <a:solidFill>
                  <a:srgbClr val="002060"/>
                </a:solidFill>
              </a:rPr>
              <a:t>Compensation Packet </a:t>
            </a:r>
          </a:p>
          <a:p>
            <a:endParaRPr lang="en-US" sz="2400" b="1" dirty="0">
              <a:solidFill>
                <a:srgbClr val="002060"/>
              </a:solidFill>
            </a:endParaRPr>
          </a:p>
          <a:p>
            <a:r>
              <a:rPr lang="en-US" sz="2000" b="1" dirty="0">
                <a:solidFill>
                  <a:srgbClr val="002060"/>
                </a:solidFill>
              </a:rPr>
              <a:t>Three part package </a:t>
            </a:r>
            <a:r>
              <a:rPr lang="en-US" dirty="0"/>
              <a:t>– </a:t>
            </a:r>
            <a:r>
              <a:rPr lang="en-US" b="1" dirty="0">
                <a:solidFill>
                  <a:srgbClr val="002060"/>
                </a:solidFill>
              </a:rPr>
              <a:t>through much discussion and number crunching, your bargaining team and the School Board’s bargaining team devised a three part compensation package.</a:t>
            </a:r>
          </a:p>
          <a:p>
            <a:endParaRPr lang="en-US" b="1" dirty="0">
              <a:solidFill>
                <a:srgbClr val="002060"/>
              </a:solidFill>
            </a:endParaRPr>
          </a:p>
          <a:p>
            <a:r>
              <a:rPr lang="en-US" b="1" dirty="0">
                <a:solidFill>
                  <a:srgbClr val="002060"/>
                </a:solidFill>
              </a:rPr>
              <a:t>The beauty of this package is that salary re-openers will be in the Spring of each year of the contract with the exception of 2020-2021 school year.</a:t>
            </a:r>
          </a:p>
          <a:p>
            <a:endParaRPr lang="en-US" dirty="0"/>
          </a:p>
        </p:txBody>
      </p:sp>
    </p:spTree>
    <p:extLst>
      <p:ext uri="{BB962C8B-B14F-4D97-AF65-F5344CB8AC3E}">
        <p14:creationId xmlns:p14="http://schemas.microsoft.com/office/powerpoint/2010/main" val="63833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99C32AF-2D6D-4E54-86E5-6147350FF7A0}"/>
              </a:ext>
            </a:extLst>
          </p:cNvPr>
          <p:cNvSpPr txBox="1"/>
          <p:nvPr/>
        </p:nvSpPr>
        <p:spPr>
          <a:xfrm>
            <a:off x="548640" y="800562"/>
            <a:ext cx="10505440" cy="1200329"/>
          </a:xfrm>
          <a:prstGeom prst="rect">
            <a:avLst/>
          </a:prstGeom>
          <a:noFill/>
        </p:spPr>
        <p:txBody>
          <a:bodyPr wrap="square" rtlCol="0">
            <a:spAutoFit/>
          </a:bodyPr>
          <a:lstStyle/>
          <a:p>
            <a:r>
              <a:rPr lang="en-US" b="1" dirty="0"/>
              <a:t>Remove Article III from all subgroups and add as Article III in Common To All Employees</a:t>
            </a:r>
          </a:p>
          <a:p>
            <a:r>
              <a:rPr lang="en-US" b="1" dirty="0"/>
              <a:t>This is the Just Cause provision that was in each of the 7 groups and is now listed as “common to all employees.”</a:t>
            </a:r>
            <a:br>
              <a:rPr lang="en-US" b="1" dirty="0"/>
            </a:br>
            <a:endParaRPr lang="en-US" b="1" dirty="0"/>
          </a:p>
        </p:txBody>
      </p:sp>
      <p:sp>
        <p:nvSpPr>
          <p:cNvPr id="3" name="TextBox 2">
            <a:extLst>
              <a:ext uri="{FF2B5EF4-FFF2-40B4-BE49-F238E27FC236}">
                <a16:creationId xmlns:a16="http://schemas.microsoft.com/office/drawing/2014/main" xmlns="" id="{974E84E7-1D73-4D41-AD6A-A2FA6F3F960C}"/>
              </a:ext>
            </a:extLst>
          </p:cNvPr>
          <p:cNvSpPr txBox="1"/>
          <p:nvPr/>
        </p:nvSpPr>
        <p:spPr>
          <a:xfrm>
            <a:off x="645160" y="3455928"/>
            <a:ext cx="10332720" cy="1477328"/>
          </a:xfrm>
          <a:prstGeom prst="rect">
            <a:avLst/>
          </a:prstGeom>
          <a:noFill/>
        </p:spPr>
        <p:txBody>
          <a:bodyPr wrap="square" rtlCol="0">
            <a:spAutoFit/>
          </a:bodyPr>
          <a:lstStyle/>
          <a:p>
            <a:r>
              <a:rPr lang="en-US" sz="1800" dirty="0">
                <a:effectLst/>
                <a:ea typeface="Times New Roman" panose="02020603050405020304" pitchFamily="18" charset="0"/>
              </a:rPr>
              <a:t>Article XXIV - Considering the possibility that a natural disaster such as hurricane, flood, </a:t>
            </a:r>
            <a:r>
              <a:rPr lang="en-US" sz="1800" b="1" u="sng" dirty="0">
                <a:effectLst/>
                <a:ea typeface="Times New Roman" panose="02020603050405020304" pitchFamily="18" charset="0"/>
              </a:rPr>
              <a:t>pandemic of wide-spread infectious disease</a:t>
            </a:r>
            <a:r>
              <a:rPr lang="en-US" sz="1800" dirty="0">
                <a:effectLst/>
                <a:ea typeface="Times New Roman" panose="02020603050405020304" pitchFamily="18" charset="0"/>
              </a:rPr>
              <a:t> or other act of God or man could cause widespread destruction to school system property and facilities, make it impossible for employees to perform the duties of their classifications, significantly reduce the student population or significantly and negatively affect the school district’s funding or tax base</a:t>
            </a:r>
            <a:endParaRPr lang="en-US" dirty="0"/>
          </a:p>
        </p:txBody>
      </p:sp>
      <p:sp>
        <p:nvSpPr>
          <p:cNvPr id="4" name="TextBox 3">
            <a:extLst>
              <a:ext uri="{FF2B5EF4-FFF2-40B4-BE49-F238E27FC236}">
                <a16:creationId xmlns:a16="http://schemas.microsoft.com/office/drawing/2014/main" xmlns="" id="{95249FD0-75D1-4CEC-98A2-34F5F5038A19}"/>
              </a:ext>
            </a:extLst>
          </p:cNvPr>
          <p:cNvSpPr txBox="1"/>
          <p:nvPr/>
        </p:nvSpPr>
        <p:spPr>
          <a:xfrm>
            <a:off x="2692400" y="338897"/>
            <a:ext cx="5648960" cy="461665"/>
          </a:xfrm>
          <a:prstGeom prst="rect">
            <a:avLst/>
          </a:prstGeom>
          <a:noFill/>
        </p:spPr>
        <p:txBody>
          <a:bodyPr wrap="square" rtlCol="0">
            <a:spAutoFit/>
          </a:bodyPr>
          <a:lstStyle/>
          <a:p>
            <a:r>
              <a:rPr lang="en-US" sz="2400" b="1" dirty="0"/>
              <a:t>New Language Common To All Employees</a:t>
            </a:r>
          </a:p>
        </p:txBody>
      </p:sp>
      <p:sp>
        <p:nvSpPr>
          <p:cNvPr id="5" name="TextBox 4">
            <a:extLst>
              <a:ext uri="{FF2B5EF4-FFF2-40B4-BE49-F238E27FC236}">
                <a16:creationId xmlns:a16="http://schemas.microsoft.com/office/drawing/2014/main" xmlns="" id="{B6D25AA1-754B-4D21-B0AA-6A573908017B}"/>
              </a:ext>
            </a:extLst>
          </p:cNvPr>
          <p:cNvSpPr txBox="1"/>
          <p:nvPr/>
        </p:nvSpPr>
        <p:spPr>
          <a:xfrm>
            <a:off x="117987" y="1677727"/>
            <a:ext cx="11525373" cy="1477328"/>
          </a:xfrm>
          <a:prstGeom prst="rect">
            <a:avLst/>
          </a:prstGeom>
          <a:noFill/>
        </p:spPr>
        <p:txBody>
          <a:bodyPr wrap="square" rtlCol="0">
            <a:spAutoFit/>
          </a:bodyPr>
          <a:lstStyle/>
          <a:p>
            <a:pPr marL="1015365" marR="1141095" indent="260350">
              <a:spcBef>
                <a:spcPts val="0"/>
              </a:spcBef>
              <a:spcAft>
                <a:spcPts val="0"/>
              </a:spcAft>
            </a:pPr>
            <a:r>
              <a:rPr lang="en-US" sz="1800" dirty="0">
                <a:effectLst/>
                <a:ea typeface="Times New Roman" panose="02020603050405020304" pitchFamily="18" charset="0"/>
              </a:rPr>
              <a:t>No more than two (2) representatives shall be present and speak on behalf of an employee at disciplinary conferences without the consent of the principal, supervisor or administrator conducting the conference. By Federation representative is meant any individual, exclusive of legal counsel, allowed by the Federation to represent Federation members and Bargaining Unit</a:t>
            </a:r>
            <a:r>
              <a:rPr lang="en-US" sz="1800" spc="-35" dirty="0">
                <a:effectLst/>
                <a:ea typeface="Times New Roman" panose="02020603050405020304" pitchFamily="18" charset="0"/>
              </a:rPr>
              <a:t> </a:t>
            </a:r>
            <a:r>
              <a:rPr lang="en-US" sz="1800" dirty="0">
                <a:effectLst/>
                <a:ea typeface="Times New Roman" panose="02020603050405020304" pitchFamily="18" charset="0"/>
              </a:rPr>
              <a:t>employees.</a:t>
            </a:r>
          </a:p>
        </p:txBody>
      </p:sp>
      <p:sp>
        <p:nvSpPr>
          <p:cNvPr id="7" name="TextBox 6">
            <a:extLst>
              <a:ext uri="{FF2B5EF4-FFF2-40B4-BE49-F238E27FC236}">
                <a16:creationId xmlns:a16="http://schemas.microsoft.com/office/drawing/2014/main" xmlns="" id="{4E7D9A46-FE18-43D5-BD3B-31C782E1FE2D}"/>
              </a:ext>
            </a:extLst>
          </p:cNvPr>
          <p:cNvSpPr txBox="1"/>
          <p:nvPr/>
        </p:nvSpPr>
        <p:spPr>
          <a:xfrm>
            <a:off x="721360" y="5180275"/>
            <a:ext cx="10027920" cy="1754326"/>
          </a:xfrm>
          <a:prstGeom prst="rect">
            <a:avLst/>
          </a:prstGeom>
          <a:noFill/>
        </p:spPr>
        <p:txBody>
          <a:bodyPr wrap="square" rtlCol="0">
            <a:spAutoFit/>
          </a:bodyPr>
          <a:lstStyle/>
          <a:p>
            <a:r>
              <a:rPr lang="en-US" b="1" u="sng" dirty="0"/>
              <a:t>Section 25:25 – Working Conditions – School Year 2020-2021</a:t>
            </a:r>
          </a:p>
          <a:p>
            <a:r>
              <a:rPr lang="en-US" b="1" u="sng" dirty="0"/>
              <a:t>Due to Hurricanes Laura and Zeta it is understood schools were closed for 5 days and there were no additional calendar days due to COVID 19.  As a result, the calendar make-up days will be added to the end of the school year.  Therefore, the students’ last day will now be May 28, 2021, and Teacher Day will be June 1, 2021.</a:t>
            </a:r>
          </a:p>
          <a:p>
            <a:endParaRPr lang="en-US" b="1" u="sng" dirty="0"/>
          </a:p>
        </p:txBody>
      </p:sp>
    </p:spTree>
    <p:extLst>
      <p:ext uri="{BB962C8B-B14F-4D97-AF65-F5344CB8AC3E}">
        <p14:creationId xmlns:p14="http://schemas.microsoft.com/office/powerpoint/2010/main" val="2275360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ustration vector graphic of Corona virus vector, Corona virus in Wuhan, Simple China virus vector, Fight corona, stopping corona virus.">
            <a:extLst>
              <a:ext uri="{FF2B5EF4-FFF2-40B4-BE49-F238E27FC236}">
                <a16:creationId xmlns:a16="http://schemas.microsoft.com/office/drawing/2014/main" xmlns="" id="{DF76E7BE-A645-418A-A525-453A6C00A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381124"/>
            <a:ext cx="257175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FB915F29-5A3D-4151-A9F8-E6253E35FB97}"/>
              </a:ext>
            </a:extLst>
          </p:cNvPr>
          <p:cNvSpPr txBox="1"/>
          <p:nvPr/>
        </p:nvSpPr>
        <p:spPr>
          <a:xfrm>
            <a:off x="4476750" y="1381124"/>
            <a:ext cx="6781800" cy="3570208"/>
          </a:xfrm>
          <a:prstGeom prst="rect">
            <a:avLst/>
          </a:prstGeom>
          <a:noFill/>
        </p:spPr>
        <p:txBody>
          <a:bodyPr wrap="square" rtlCol="0">
            <a:spAutoFit/>
          </a:bodyPr>
          <a:lstStyle/>
          <a:p>
            <a:r>
              <a:rPr lang="en-US" sz="2400" b="1" dirty="0">
                <a:solidFill>
                  <a:srgbClr val="002060"/>
                </a:solidFill>
              </a:rPr>
              <a:t>Part I of Compensation Package is a “thank you” for your hard work during the pandemic.</a:t>
            </a:r>
          </a:p>
          <a:p>
            <a:endParaRPr lang="en-US" dirty="0"/>
          </a:p>
          <a:p>
            <a:r>
              <a:rPr lang="en-US" sz="2000" b="1" dirty="0">
                <a:solidFill>
                  <a:srgbClr val="002060"/>
                </a:solidFill>
              </a:rPr>
              <a:t>A one-time stipend of: $1,000 for all employees employed before December 1, 2020.</a:t>
            </a:r>
          </a:p>
          <a:p>
            <a:endParaRPr lang="en-US" sz="2000" b="1" dirty="0">
              <a:solidFill>
                <a:srgbClr val="002060"/>
              </a:solidFill>
            </a:endParaRPr>
          </a:p>
          <a:p>
            <a:r>
              <a:rPr lang="en-US" sz="2000" b="1" dirty="0">
                <a:solidFill>
                  <a:srgbClr val="002060"/>
                </a:solidFill>
              </a:rPr>
              <a:t>Employees who are 12-month employees will receive more than $1,000.</a:t>
            </a:r>
          </a:p>
          <a:p>
            <a:endParaRPr lang="en-US" sz="2000" b="1" dirty="0">
              <a:solidFill>
                <a:srgbClr val="002060"/>
              </a:solidFill>
            </a:endParaRPr>
          </a:p>
          <a:p>
            <a:r>
              <a:rPr lang="en-US" sz="2000" b="1" dirty="0">
                <a:solidFill>
                  <a:srgbClr val="002060"/>
                </a:solidFill>
              </a:rPr>
              <a:t>This $1,000 stipend will be paid in your December 18, 2020 pay check</a:t>
            </a:r>
          </a:p>
        </p:txBody>
      </p:sp>
    </p:spTree>
    <p:extLst>
      <p:ext uri="{BB962C8B-B14F-4D97-AF65-F5344CB8AC3E}">
        <p14:creationId xmlns:p14="http://schemas.microsoft.com/office/powerpoint/2010/main" val="987718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ic hat clip art - Clip Art Library">
            <a:extLst>
              <a:ext uri="{FF2B5EF4-FFF2-40B4-BE49-F238E27FC236}">
                <a16:creationId xmlns:a16="http://schemas.microsoft.com/office/drawing/2014/main" xmlns="" id="{5845E0A8-2CE9-427C-91CF-2A9E6A617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52674">
            <a:off x="911544" y="1005840"/>
            <a:ext cx="3058738" cy="25612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E13A16A-4E38-4031-997D-DFDBC735855B}"/>
              </a:ext>
            </a:extLst>
          </p:cNvPr>
          <p:cNvSpPr txBox="1"/>
          <p:nvPr/>
        </p:nvSpPr>
        <p:spPr>
          <a:xfrm>
            <a:off x="5212080" y="1361440"/>
            <a:ext cx="6096000" cy="5170646"/>
          </a:xfrm>
          <a:prstGeom prst="rect">
            <a:avLst/>
          </a:prstGeom>
          <a:noFill/>
        </p:spPr>
        <p:txBody>
          <a:bodyPr wrap="square" rtlCol="0">
            <a:spAutoFit/>
          </a:bodyPr>
          <a:lstStyle/>
          <a:p>
            <a:r>
              <a:rPr lang="en-US" sz="2400" b="1" dirty="0">
                <a:solidFill>
                  <a:srgbClr val="002060"/>
                </a:solidFill>
              </a:rPr>
              <a:t>Part 2 of the Compensation Package is:</a:t>
            </a:r>
          </a:p>
          <a:p>
            <a:r>
              <a:rPr lang="en-US" sz="2400" b="1" dirty="0">
                <a:solidFill>
                  <a:srgbClr val="002060"/>
                </a:solidFill>
              </a:rPr>
              <a:t>A step replacement stipend in the amount of $1,000 for certificated employees and</a:t>
            </a:r>
          </a:p>
          <a:p>
            <a:r>
              <a:rPr lang="en-US" sz="2400" b="1" dirty="0">
                <a:solidFill>
                  <a:srgbClr val="002060"/>
                </a:solidFill>
              </a:rPr>
              <a:t>$700 for non-certificated employees</a:t>
            </a:r>
          </a:p>
          <a:p>
            <a:endParaRPr lang="en-US" dirty="0"/>
          </a:p>
          <a:p>
            <a:r>
              <a:rPr lang="en-US" sz="1800" b="1" dirty="0">
                <a:solidFill>
                  <a:srgbClr val="002060"/>
                </a:solidFill>
              </a:rPr>
              <a:t>Employees who are 12-month certificated employees will receive more than $1,000. And 12-month non-certificated employees will receive more than $700.</a:t>
            </a:r>
          </a:p>
          <a:p>
            <a:endParaRPr lang="en-US" sz="1800" b="1" dirty="0">
              <a:solidFill>
                <a:srgbClr val="002060"/>
              </a:solidFill>
            </a:endParaRPr>
          </a:p>
          <a:p>
            <a:r>
              <a:rPr lang="en-US" sz="1800" b="1" dirty="0">
                <a:solidFill>
                  <a:srgbClr val="002060"/>
                </a:solidFill>
              </a:rPr>
              <a:t>These $1,000 and $700  stipend will be paid in your December 18, 2020 pay check.</a:t>
            </a:r>
          </a:p>
          <a:p>
            <a:endParaRPr lang="en-US" b="1" dirty="0">
              <a:solidFill>
                <a:srgbClr val="002060"/>
              </a:solidFill>
            </a:endParaRPr>
          </a:p>
          <a:p>
            <a:r>
              <a:rPr lang="en-US" sz="1800" b="1" dirty="0">
                <a:solidFill>
                  <a:srgbClr val="002060"/>
                </a:solidFill>
              </a:rPr>
              <a:t>Total of Part 1 and Part 2 will be:</a:t>
            </a:r>
          </a:p>
          <a:p>
            <a:r>
              <a:rPr lang="en-US" b="1" dirty="0">
                <a:solidFill>
                  <a:srgbClr val="002060"/>
                </a:solidFill>
              </a:rPr>
              <a:t>$2,000 for certificated employees</a:t>
            </a:r>
          </a:p>
          <a:p>
            <a:r>
              <a:rPr lang="en-US" sz="1800" b="1" dirty="0">
                <a:solidFill>
                  <a:srgbClr val="002060"/>
                </a:solidFill>
              </a:rPr>
              <a:t>$1,700 for non-certificated employees</a:t>
            </a:r>
          </a:p>
          <a:p>
            <a:endParaRPr lang="en-US" dirty="0"/>
          </a:p>
          <a:p>
            <a:endParaRPr lang="en-US" dirty="0"/>
          </a:p>
        </p:txBody>
      </p:sp>
    </p:spTree>
    <p:extLst>
      <p:ext uri="{BB962C8B-B14F-4D97-AF65-F5344CB8AC3E}">
        <p14:creationId xmlns:p14="http://schemas.microsoft.com/office/powerpoint/2010/main" val="240606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E2B5560-23F9-475A-B787-9EDBD5A761F2}"/>
              </a:ext>
            </a:extLst>
          </p:cNvPr>
          <p:cNvSpPr txBox="1"/>
          <p:nvPr/>
        </p:nvSpPr>
        <p:spPr>
          <a:xfrm>
            <a:off x="4333234" y="718923"/>
            <a:ext cx="6995166" cy="5693866"/>
          </a:xfrm>
          <a:prstGeom prst="rect">
            <a:avLst/>
          </a:prstGeom>
          <a:noFill/>
        </p:spPr>
        <p:txBody>
          <a:bodyPr wrap="square">
            <a:spAutoFit/>
          </a:bodyPr>
          <a:lstStyle/>
          <a:p>
            <a:r>
              <a:rPr lang="en-US" sz="2400" b="1" dirty="0">
                <a:solidFill>
                  <a:srgbClr val="002060"/>
                </a:solidFill>
              </a:rPr>
              <a:t>Part 3 of the Compensation Package is:</a:t>
            </a:r>
          </a:p>
          <a:p>
            <a:endParaRPr lang="en-US" dirty="0"/>
          </a:p>
          <a:p>
            <a:r>
              <a:rPr lang="en-US" sz="2000" b="1" dirty="0">
                <a:solidFill>
                  <a:srgbClr val="002060"/>
                </a:solidFill>
              </a:rPr>
              <a:t>A] For July 2021-2022, the Board will guarantee a one pay level [step] increase of $500 for certificated employees and $350 for non-certificated employees. A second pay level increase of $500 for certificated and $350 for non-certificated employees will be granted  based on the following criteria:</a:t>
            </a:r>
          </a:p>
          <a:p>
            <a:endParaRPr lang="en-US" sz="2000" b="1" dirty="0">
              <a:solidFill>
                <a:srgbClr val="002060"/>
              </a:solidFill>
            </a:endParaRPr>
          </a:p>
          <a:p>
            <a:r>
              <a:rPr lang="en-US" sz="2000" b="1" dirty="0">
                <a:solidFill>
                  <a:srgbClr val="002060"/>
                </a:solidFill>
              </a:rPr>
              <a:t>	1. enrollment as of February 1, 2021 is equal to or  	more than February 2, 2020 enrollment.</a:t>
            </a:r>
          </a:p>
          <a:p>
            <a:r>
              <a:rPr lang="en-US" dirty="0"/>
              <a:t>	</a:t>
            </a:r>
            <a:r>
              <a:rPr lang="en-US" b="1" dirty="0">
                <a:solidFill>
                  <a:srgbClr val="002060"/>
                </a:solidFill>
              </a:rPr>
              <a:t>2.  No major reduction in projected ad valorem 	taxes, 	sales taxes, or MFP state funding for FY 2021-2022.  A 10% or 	more reduction in any of these revenues would be considered 	a major reduction.</a:t>
            </a:r>
          </a:p>
          <a:p>
            <a:r>
              <a:rPr lang="en-US" b="1" dirty="0">
                <a:solidFill>
                  <a:srgbClr val="002060"/>
                </a:solidFill>
              </a:rPr>
              <a:t>	3.  Projected costs of the continuation of COVID 19 	pandemic after federal and state funding is causing a 	deficit in the General Fund budget before adding in this 	second level increase for employees.</a:t>
            </a:r>
          </a:p>
          <a:p>
            <a:endParaRPr lang="en-US" dirty="0"/>
          </a:p>
        </p:txBody>
      </p:sp>
      <p:pic>
        <p:nvPicPr>
          <p:cNvPr id="5" name="Picture 4">
            <a:extLst>
              <a:ext uri="{FF2B5EF4-FFF2-40B4-BE49-F238E27FC236}">
                <a16:creationId xmlns:a16="http://schemas.microsoft.com/office/drawing/2014/main" xmlns="" id="{31DC80AC-A8F8-4929-BAD8-0345D52D67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rot="20947448">
            <a:off x="510540" y="1045896"/>
            <a:ext cx="3661601" cy="2056130"/>
          </a:xfrm>
          <a:prstGeom prst="rect">
            <a:avLst/>
          </a:prstGeom>
        </p:spPr>
      </p:pic>
      <p:sp>
        <p:nvSpPr>
          <p:cNvPr id="6" name="TextBox 5">
            <a:extLst>
              <a:ext uri="{FF2B5EF4-FFF2-40B4-BE49-F238E27FC236}">
                <a16:creationId xmlns:a16="http://schemas.microsoft.com/office/drawing/2014/main" xmlns="" id="{3AAAE9CC-77BE-4DF4-9D13-C4D6BCECDFA8}"/>
              </a:ext>
            </a:extLst>
          </p:cNvPr>
          <p:cNvSpPr txBox="1"/>
          <p:nvPr/>
        </p:nvSpPr>
        <p:spPr>
          <a:xfrm rot="20947448">
            <a:off x="510540" y="3162210"/>
            <a:ext cx="3197860" cy="230832"/>
          </a:xfrm>
          <a:prstGeom prst="rect">
            <a:avLst/>
          </a:prstGeom>
          <a:noFill/>
        </p:spPr>
        <p:txBody>
          <a:bodyPr wrap="square" rtlCol="0">
            <a:spAutoFit/>
          </a:bodyPr>
          <a:lstStyle/>
          <a:p>
            <a:r>
              <a:rPr lang="en-US" sz="900" dirty="0">
                <a:hlinkClick r:id="rId3" tooltip="http://opensource.com/education/16/4/picademy-training"/>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774706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CAB7E30-C172-4ECC-87BC-CEDEDA669F10}"/>
              </a:ext>
            </a:extLst>
          </p:cNvPr>
          <p:cNvSpPr txBox="1"/>
          <p:nvPr/>
        </p:nvSpPr>
        <p:spPr>
          <a:xfrm>
            <a:off x="4810768" y="718923"/>
            <a:ext cx="6517632" cy="3508653"/>
          </a:xfrm>
          <a:prstGeom prst="rect">
            <a:avLst/>
          </a:prstGeom>
          <a:noFill/>
        </p:spPr>
        <p:txBody>
          <a:bodyPr wrap="square">
            <a:spAutoFit/>
          </a:bodyPr>
          <a:lstStyle/>
          <a:p>
            <a:r>
              <a:rPr lang="en-US" sz="2400" b="1" dirty="0">
                <a:solidFill>
                  <a:srgbClr val="002060"/>
                </a:solidFill>
              </a:rPr>
              <a:t>Part 4 of the Compensation Package is:</a:t>
            </a:r>
          </a:p>
          <a:p>
            <a:endParaRPr lang="en-US" dirty="0"/>
          </a:p>
          <a:p>
            <a:endParaRPr lang="en-US" sz="2000" b="1" dirty="0">
              <a:solidFill>
                <a:srgbClr val="002060"/>
              </a:solidFill>
            </a:endParaRPr>
          </a:p>
          <a:p>
            <a:r>
              <a:rPr lang="en-US" sz="2000" b="1" dirty="0">
                <a:solidFill>
                  <a:srgbClr val="002060"/>
                </a:solidFill>
              </a:rPr>
              <a:t>The length of the contract is 4 years.  Salary re-openers will occur in March/April of each year of the contract beginning in Spring 2022.  Only salary issues will be bargained.</a:t>
            </a:r>
          </a:p>
          <a:p>
            <a:endParaRPr lang="en-US" sz="2000" b="1" dirty="0">
              <a:solidFill>
                <a:srgbClr val="002060"/>
              </a:solidFill>
            </a:endParaRPr>
          </a:p>
          <a:p>
            <a:r>
              <a:rPr lang="en-US" sz="2000" b="1" dirty="0">
                <a:solidFill>
                  <a:srgbClr val="002060"/>
                </a:solidFill>
              </a:rPr>
              <a:t>The compensation package is worth approximately $15 million.</a:t>
            </a:r>
          </a:p>
          <a:p>
            <a:endParaRPr lang="en-US" sz="2000" b="1" dirty="0">
              <a:solidFill>
                <a:srgbClr val="002060"/>
              </a:solidFill>
            </a:endParaRPr>
          </a:p>
          <a:p>
            <a:endParaRPr lang="en-US" sz="2000" b="1" dirty="0">
              <a:solidFill>
                <a:srgbClr val="002060"/>
              </a:solidFill>
            </a:endParaRPr>
          </a:p>
        </p:txBody>
      </p:sp>
      <p:pic>
        <p:nvPicPr>
          <p:cNvPr id="3" name="Picture 2">
            <a:extLst>
              <a:ext uri="{FF2B5EF4-FFF2-40B4-BE49-F238E27FC236}">
                <a16:creationId xmlns:a16="http://schemas.microsoft.com/office/drawing/2014/main" xmlns="" id="{8990FC0A-29F3-4497-95C1-F735467402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28980" y="752987"/>
            <a:ext cx="3680460" cy="3429000"/>
          </a:xfrm>
          <a:prstGeom prst="rect">
            <a:avLst/>
          </a:prstGeom>
        </p:spPr>
      </p:pic>
    </p:spTree>
    <p:extLst>
      <p:ext uri="{BB962C8B-B14F-4D97-AF65-F5344CB8AC3E}">
        <p14:creationId xmlns:p14="http://schemas.microsoft.com/office/powerpoint/2010/main" val="4279285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text">
            <a:extLst>
              <a:ext uri="{FF2B5EF4-FFF2-40B4-BE49-F238E27FC236}">
                <a16:creationId xmlns:a16="http://schemas.microsoft.com/office/drawing/2014/main" xmlns="" id="{573F877F-3EC6-43C2-BB7D-73DAAA2B0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172720"/>
            <a:ext cx="8036560" cy="668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966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may contain: text">
            <a:extLst>
              <a:ext uri="{FF2B5EF4-FFF2-40B4-BE49-F238E27FC236}">
                <a16:creationId xmlns:a16="http://schemas.microsoft.com/office/drawing/2014/main" xmlns="" id="{730F94C6-763F-44CA-ACC5-66DE26637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828" y="0"/>
            <a:ext cx="7762344" cy="687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194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may contain: text that says '30 one-way miles miles amount changes bus. (round trip) miles days (LFA)= $6,372.00 Annual. changes ength/size the REOPENER The ederation shall have the right 2023- school years. re-open negotiations on alaries The parties agree in good faith not 2022-23an re-open Collective Bargaining Agreements than Spring 2022. renegotiatior ofsalaries Date: Maial Michael Nation, President St. Tammany Parish School Board FrankJ. GDl Gabbia, Superintendent, Tammany Parish School Board Date: 12/11/20 eu Date: 12/1/20 Patricia G. Craddock, Interim President St. Tammany Federation of Teachers and School Employees'">
            <a:extLst>
              <a:ext uri="{FF2B5EF4-FFF2-40B4-BE49-F238E27FC236}">
                <a16:creationId xmlns:a16="http://schemas.microsoft.com/office/drawing/2014/main" xmlns="" id="{1A89E0D0-63D5-4DDD-B5C7-97B2E1F01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640" y="508000"/>
            <a:ext cx="846328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41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407E7D-5C6C-4F57-A163-353A620651C3}"/>
              </a:ext>
            </a:extLst>
          </p:cNvPr>
          <p:cNvSpPr txBox="1"/>
          <p:nvPr/>
        </p:nvSpPr>
        <p:spPr>
          <a:xfrm>
            <a:off x="1422400" y="423627"/>
            <a:ext cx="9519920" cy="2541721"/>
          </a:xfrm>
          <a:prstGeom prst="rect">
            <a:avLst/>
          </a:prstGeom>
          <a:noFill/>
        </p:spPr>
        <p:txBody>
          <a:bodyPr wrap="square">
            <a:spAutoFit/>
          </a:bodyPr>
          <a:lstStyle/>
          <a:p>
            <a:pPr marL="1016000" marR="0" algn="just">
              <a:lnSpc>
                <a:spcPts val="1140"/>
              </a:lnSpc>
              <a:spcBef>
                <a:spcPts val="5"/>
              </a:spcBef>
              <a:spcAft>
                <a:spcPts val="0"/>
              </a:spcAft>
            </a:pPr>
            <a:r>
              <a:rPr lang="en-US" sz="1800" b="1" u="sng" dirty="0">
                <a:effectLst/>
                <a:uFill>
                  <a:solidFill>
                    <a:srgbClr val="000000"/>
                  </a:solidFill>
                </a:uFill>
                <a:latin typeface="Times New Roman" panose="02020603050405020304" pitchFamily="18" charset="0"/>
                <a:ea typeface="Times New Roman" panose="02020603050405020304" pitchFamily="18" charset="0"/>
              </a:rPr>
              <a:t>Section 7:03</a:t>
            </a:r>
            <a:r>
              <a:rPr lang="en-US" sz="1800" b="1" u="none" strike="noStrike" dirty="0">
                <a:effectLst/>
                <a:uFill>
                  <a:solidFill>
                    <a:srgbClr val="000000"/>
                  </a:solidFill>
                </a:uFill>
                <a:latin typeface="Times New Roman" panose="02020603050405020304" pitchFamily="18" charset="0"/>
                <a:ea typeface="Times New Roman" panose="02020603050405020304" pitchFamily="18" charset="0"/>
              </a:rPr>
              <a:t> – </a:t>
            </a:r>
            <a:r>
              <a:rPr lang="en-US" sz="1800" b="1" u="sng" dirty="0">
                <a:effectLst/>
                <a:uFill>
                  <a:solidFill>
                    <a:srgbClr val="000000"/>
                  </a:solidFill>
                </a:uFill>
                <a:latin typeface="Times New Roman" panose="02020603050405020304" pitchFamily="18" charset="0"/>
                <a:ea typeface="Times New Roman" panose="02020603050405020304" pitchFamily="18" charset="0"/>
              </a:rPr>
              <a:t>Distribution of Materials</a:t>
            </a:r>
          </a:p>
          <a:p>
            <a:pPr marL="342900" marR="1141730" lvl="0" indent="-342900">
              <a:spcBef>
                <a:spcPts val="0"/>
              </a:spcBef>
              <a:spcAft>
                <a:spcPts val="0"/>
              </a:spcAft>
              <a:buSzPts val="1000"/>
              <a:buFont typeface="Times New Roman" panose="02020603050405020304" pitchFamily="18" charset="0"/>
              <a:buAutoNum type="alphaLcParenBoth"/>
              <a:tabLst>
                <a:tab pos="1473200" algn="l"/>
              </a:tabLst>
            </a:pPr>
            <a:r>
              <a:rPr lang="en-US" sz="1800" dirty="0">
                <a:effectLst/>
                <a:latin typeface="Times New Roman" panose="02020603050405020304" pitchFamily="18" charset="0"/>
                <a:ea typeface="Times New Roman" panose="02020603050405020304" pitchFamily="18" charset="0"/>
              </a:rPr>
              <a:t>The Federation shall have the right to distribute Federation materials and literature to Bargaining Unit members. Distribution of such materials shall be made only by authorized representatives of the Federation. All materials distributed by the Federation shall bear the name of the Federation.  </a:t>
            </a:r>
            <a:r>
              <a:rPr lang="en-US" sz="1800" b="1" u="sng" dirty="0">
                <a:effectLst/>
                <a:latin typeface="Times New Roman" panose="02020603050405020304" pitchFamily="18" charset="0"/>
                <a:ea typeface="Times New Roman" panose="02020603050405020304" pitchFamily="18" charset="0"/>
              </a:rPr>
              <a:t>It shall be further provided that such communication shall not include material that are oriented </a:t>
            </a:r>
            <a:r>
              <a:rPr lang="en-US" b="1" u="sng" dirty="0">
                <a:latin typeface="Times New Roman" panose="02020603050405020304" pitchFamily="18" charset="0"/>
                <a:ea typeface="Times New Roman" panose="02020603050405020304" pitchFamily="18" charset="0"/>
              </a:rPr>
              <a:t>in any manner whatsoever to the candidacy of persons of national, state, or local political office.</a:t>
            </a:r>
            <a:r>
              <a:rPr lang="en-US"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No competing organization shall be extended this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right.</a:t>
            </a:r>
            <a:endParaRPr lang="en-US" sz="2400" dirty="0">
              <a:effectLst/>
              <a:latin typeface="Times New Roman" panose="02020603050405020304" pitchFamily="18" charset="0"/>
              <a:ea typeface="Times New Roman" panose="02020603050405020304" pitchFamily="18" charset="0"/>
            </a:endParaRPr>
          </a:p>
          <a:p>
            <a:pPr marR="0" lvl="0" algn="just">
              <a:spcBef>
                <a:spcPts val="0"/>
              </a:spcBef>
              <a:spcAft>
                <a:spcPts val="0"/>
              </a:spcAft>
              <a:buSzPts val="1000"/>
              <a:tabLst>
                <a:tab pos="1473835" algn="l"/>
              </a:tabLs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A9139273-C124-4D60-A73D-14FEB6EBD300}"/>
              </a:ext>
            </a:extLst>
          </p:cNvPr>
          <p:cNvSpPr txBox="1"/>
          <p:nvPr/>
        </p:nvSpPr>
        <p:spPr>
          <a:xfrm>
            <a:off x="660400" y="2780055"/>
            <a:ext cx="10505440" cy="3557384"/>
          </a:xfrm>
          <a:prstGeom prst="rect">
            <a:avLst/>
          </a:prstGeom>
          <a:noFill/>
        </p:spPr>
        <p:txBody>
          <a:bodyPr wrap="square" rtlCol="0">
            <a:spAutoFit/>
          </a:bodyPr>
          <a:lstStyle/>
          <a:p>
            <a:pPr marL="1016000" marR="0" algn="just">
              <a:lnSpc>
                <a:spcPts val="1140"/>
              </a:lnSpc>
              <a:spcBef>
                <a:spcPts val="15"/>
              </a:spcBef>
              <a:spcAft>
                <a:spcPts val="0"/>
              </a:spcAft>
            </a:pPr>
            <a:r>
              <a:rPr lang="en-US" sz="1800" b="1" u="sng" dirty="0">
                <a:effectLst/>
                <a:uFill>
                  <a:solidFill>
                    <a:srgbClr val="000000"/>
                  </a:solidFill>
                </a:uFill>
                <a:latin typeface="Times New Roman" panose="02020603050405020304" pitchFamily="18" charset="0"/>
                <a:ea typeface="Times New Roman" panose="02020603050405020304" pitchFamily="18" charset="0"/>
              </a:rPr>
              <a:t>Section 7:07</a:t>
            </a:r>
            <a:r>
              <a:rPr lang="en-US" sz="1800" b="1" u="none" strike="noStrike" dirty="0">
                <a:effectLst/>
                <a:uFill>
                  <a:solidFill>
                    <a:srgbClr val="000000"/>
                  </a:solidFill>
                </a:uFill>
                <a:latin typeface="Times New Roman" panose="02020603050405020304" pitchFamily="18" charset="0"/>
                <a:ea typeface="Times New Roman" panose="02020603050405020304" pitchFamily="18" charset="0"/>
              </a:rPr>
              <a:t> - </a:t>
            </a:r>
            <a:r>
              <a:rPr lang="en-US" sz="1800" b="1" u="sng" dirty="0">
                <a:effectLst/>
                <a:uFill>
                  <a:solidFill>
                    <a:srgbClr val="000000"/>
                  </a:solidFill>
                </a:uFill>
                <a:latin typeface="Times New Roman" panose="02020603050405020304" pitchFamily="18" charset="0"/>
                <a:ea typeface="Times New Roman" panose="02020603050405020304" pitchFamily="18" charset="0"/>
              </a:rPr>
              <a:t>Federation Bulletin Boards</a:t>
            </a:r>
          </a:p>
          <a:p>
            <a:pPr marL="1016000" marR="1141095" indent="227965"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The Federation shall have the continued use of bulletin boards currently set aside for Federation use in the employee lounge or common employee work area in each school for the posting of notices and other materials relating to Federation activities. The Federation shall have the right to provide at each new  school site, a 3' x 3' bulletin board to be placed in the faculty or employee lounge. The bulletin board shall be identified with the name of the Federation and shall be reserved exclusively for Federation materials. Any authorized representative of the Federation may post materials on the bulletin board. All materials placed on this bulletin board shall bear the name of the Federation. No competing organization will be extended this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right.  </a:t>
            </a:r>
            <a:r>
              <a:rPr lang="en-US" sz="1800" b="1" u="sng" dirty="0">
                <a:effectLst/>
                <a:latin typeface="Times New Roman" panose="02020603050405020304" pitchFamily="18" charset="0"/>
                <a:ea typeface="Times New Roman" panose="02020603050405020304" pitchFamily="18" charset="0"/>
              </a:rPr>
              <a:t>It is further provided  that such communication shall not include any materials that are oriented in any manner  whatsoever to the candidacy of persons of national, state, or local political office.</a:t>
            </a:r>
          </a:p>
        </p:txBody>
      </p:sp>
    </p:spTree>
    <p:extLst>
      <p:ext uri="{BB962C8B-B14F-4D97-AF65-F5344CB8AC3E}">
        <p14:creationId xmlns:p14="http://schemas.microsoft.com/office/powerpoint/2010/main" val="120776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F91D32-DEAE-498D-9F4B-CE7D07FB8B5E}"/>
              </a:ext>
            </a:extLst>
          </p:cNvPr>
          <p:cNvSpPr txBox="1"/>
          <p:nvPr/>
        </p:nvSpPr>
        <p:spPr>
          <a:xfrm>
            <a:off x="1473200" y="579120"/>
            <a:ext cx="9743440" cy="369332"/>
          </a:xfrm>
          <a:prstGeom prst="rect">
            <a:avLst/>
          </a:prstGeom>
          <a:noFill/>
        </p:spPr>
        <p:txBody>
          <a:bodyPr wrap="square" rtlCol="0">
            <a:spAutoFit/>
          </a:bodyPr>
          <a:lstStyle/>
          <a:p>
            <a:pPr marL="2343150" marR="2471420" algn="ctr">
              <a:spcBef>
                <a:spcPts val="620"/>
              </a:spcBef>
              <a:spcAft>
                <a:spcPts val="0"/>
              </a:spcAft>
            </a:pPr>
            <a:r>
              <a:rPr lang="en-US" sz="1800" b="1" u="none" strike="noStrike" dirty="0">
                <a:effectLst/>
                <a:uFill>
                  <a:solidFill>
                    <a:srgbClr val="000000"/>
                  </a:solidFill>
                </a:uFill>
                <a:latin typeface="Times New Roman" panose="02020603050405020304" pitchFamily="18" charset="0"/>
                <a:ea typeface="Times New Roman" panose="02020603050405020304" pitchFamily="18" charset="0"/>
              </a:rPr>
              <a:t>ARTICLE XXV – </a:t>
            </a:r>
            <a:r>
              <a:rPr lang="en-US" sz="1800" b="1" u="sng" dirty="0">
                <a:effectLst/>
                <a:uFill>
                  <a:solidFill>
                    <a:srgbClr val="000000"/>
                  </a:solidFill>
                </a:uFill>
                <a:latin typeface="Times New Roman" panose="02020603050405020304" pitchFamily="18" charset="0"/>
                <a:ea typeface="Times New Roman" panose="02020603050405020304" pitchFamily="18" charset="0"/>
              </a:rPr>
              <a:t>WORKING CONDITIONS</a:t>
            </a:r>
          </a:p>
        </p:txBody>
      </p:sp>
      <p:sp>
        <p:nvSpPr>
          <p:cNvPr id="3" name="TextBox 2">
            <a:extLst>
              <a:ext uri="{FF2B5EF4-FFF2-40B4-BE49-F238E27FC236}">
                <a16:creationId xmlns:a16="http://schemas.microsoft.com/office/drawing/2014/main" xmlns="" id="{3D964D96-2485-47C1-B2CD-900FABC25CD8}"/>
              </a:ext>
            </a:extLst>
          </p:cNvPr>
          <p:cNvSpPr txBox="1"/>
          <p:nvPr/>
        </p:nvSpPr>
        <p:spPr>
          <a:xfrm>
            <a:off x="838200" y="1078884"/>
            <a:ext cx="10515600" cy="923330"/>
          </a:xfrm>
          <a:prstGeom prst="rect">
            <a:avLst/>
          </a:prstGeom>
          <a:noFill/>
        </p:spPr>
        <p:txBody>
          <a:bodyPr wrap="square" rtlCol="0">
            <a:spAutoFit/>
          </a:bodyPr>
          <a:lstStyle/>
          <a:p>
            <a:r>
              <a:rPr lang="en-US" b="1" u="sng" dirty="0"/>
              <a:t>Remove from “Common To All” and add to subgroups with 12-month employees [maintenance, custodial, secretaries, and clerks.  This will be added as a new section under Working Conditions Article where it falls in alphabetical order.</a:t>
            </a:r>
          </a:p>
        </p:txBody>
      </p:sp>
      <p:sp>
        <p:nvSpPr>
          <p:cNvPr id="4" name="TextBox 3">
            <a:extLst>
              <a:ext uri="{FF2B5EF4-FFF2-40B4-BE49-F238E27FC236}">
                <a16:creationId xmlns:a16="http://schemas.microsoft.com/office/drawing/2014/main" xmlns="" id="{C57D3799-A8DA-4DB3-A02A-249837807ADE}"/>
              </a:ext>
            </a:extLst>
          </p:cNvPr>
          <p:cNvSpPr txBox="1"/>
          <p:nvPr/>
        </p:nvSpPr>
        <p:spPr>
          <a:xfrm>
            <a:off x="-1504336" y="2088209"/>
            <a:ext cx="13430865" cy="1000274"/>
          </a:xfrm>
          <a:prstGeom prst="rect">
            <a:avLst/>
          </a:prstGeom>
          <a:noFill/>
        </p:spPr>
        <p:txBody>
          <a:bodyPr wrap="square" rtlCol="0">
            <a:spAutoFit/>
          </a:bodyPr>
          <a:lstStyle/>
          <a:p>
            <a:pPr marL="2343150" marR="2471420">
              <a:spcBef>
                <a:spcPts val="615"/>
              </a:spcBef>
              <a:spcAft>
                <a:spcPts val="0"/>
              </a:spcAft>
            </a:pPr>
            <a:r>
              <a:rPr lang="en-US" sz="1800" b="1" u="sng" dirty="0">
                <a:effectLst/>
                <a:uFill>
                  <a:solidFill>
                    <a:srgbClr val="000000"/>
                  </a:solidFill>
                </a:uFill>
                <a:latin typeface="Times New Roman" panose="02020603050405020304" pitchFamily="18" charset="0"/>
                <a:ea typeface="Times New Roman" panose="02020603050405020304" pitchFamily="18" charset="0"/>
              </a:rPr>
              <a:t>Article VI:  Federation Rights</a:t>
            </a:r>
          </a:p>
          <a:p>
            <a:pPr marL="2343150" marR="2471420">
              <a:spcBef>
                <a:spcPts val="615"/>
              </a:spcBef>
              <a:spcAft>
                <a:spcPts val="0"/>
              </a:spcAft>
            </a:pPr>
            <a:r>
              <a:rPr lang="en-US" b="1" u="sng" dirty="0">
                <a:uFill>
                  <a:solidFill>
                    <a:srgbClr val="000000"/>
                  </a:solidFill>
                </a:uFill>
                <a:latin typeface="Times New Roman" panose="02020603050405020304" pitchFamily="18" charset="0"/>
                <a:ea typeface="Times New Roman" panose="02020603050405020304" pitchFamily="18" charset="0"/>
              </a:rPr>
              <a:t>7.  The Federation must supply the audited financial statement for Health and Welfare Fund each calendar year no later than June 30</a:t>
            </a:r>
            <a:r>
              <a:rPr lang="en-US" b="1" u="sng" baseline="30000" dirty="0">
                <a:uFill>
                  <a:solidFill>
                    <a:srgbClr val="000000"/>
                  </a:solidFill>
                </a:uFill>
                <a:latin typeface="Times New Roman" panose="02020603050405020304" pitchFamily="18" charset="0"/>
                <a:ea typeface="Times New Roman" panose="02020603050405020304" pitchFamily="18" charset="0"/>
              </a:rPr>
              <a:t>th</a:t>
            </a:r>
            <a:r>
              <a:rPr lang="en-US" b="1" u="sng" dirty="0">
                <a:uFill>
                  <a:solidFill>
                    <a:srgbClr val="000000"/>
                  </a:solidFill>
                </a:uFill>
                <a:latin typeface="Times New Roman" panose="02020603050405020304" pitchFamily="18" charset="0"/>
                <a:ea typeface="Times New Roman" panose="02020603050405020304" pitchFamily="18" charset="0"/>
              </a:rPr>
              <a:t>.</a:t>
            </a:r>
            <a:endParaRPr lang="en-US" sz="1800" b="1" u="sng" dirty="0">
              <a:effectLst/>
              <a:uFill>
                <a:solidFill>
                  <a:srgbClr val="000000"/>
                </a:solidFill>
              </a:u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BBA1A0C2-4E9F-438C-B790-62915A59849E}"/>
              </a:ext>
            </a:extLst>
          </p:cNvPr>
          <p:cNvSpPr txBox="1"/>
          <p:nvPr/>
        </p:nvSpPr>
        <p:spPr>
          <a:xfrm>
            <a:off x="838200" y="3218915"/>
            <a:ext cx="9489440" cy="646331"/>
          </a:xfrm>
          <a:prstGeom prst="rect">
            <a:avLst/>
          </a:prstGeom>
          <a:noFill/>
        </p:spPr>
        <p:txBody>
          <a:bodyPr wrap="square" rtlCol="0">
            <a:spAutoFit/>
          </a:bodyPr>
          <a:lstStyle/>
          <a:p>
            <a:r>
              <a:rPr lang="en-US" b="1" u="sng" dirty="0"/>
              <a:t>The sick leave balance of an employee who resigns and is rehired will be reinstated upon the return to work if leave is still available.</a:t>
            </a:r>
          </a:p>
        </p:txBody>
      </p:sp>
      <p:sp>
        <p:nvSpPr>
          <p:cNvPr id="6" name="TextBox 5">
            <a:extLst>
              <a:ext uri="{FF2B5EF4-FFF2-40B4-BE49-F238E27FC236}">
                <a16:creationId xmlns:a16="http://schemas.microsoft.com/office/drawing/2014/main" xmlns="" id="{09F34338-144F-4B00-B6C8-59A6BEEC4E47}"/>
              </a:ext>
            </a:extLst>
          </p:cNvPr>
          <p:cNvSpPr txBox="1"/>
          <p:nvPr/>
        </p:nvSpPr>
        <p:spPr>
          <a:xfrm>
            <a:off x="-250067" y="3995678"/>
            <a:ext cx="11665974" cy="2585323"/>
          </a:xfrm>
          <a:prstGeom prst="rect">
            <a:avLst/>
          </a:prstGeom>
          <a:noFill/>
        </p:spPr>
        <p:txBody>
          <a:bodyPr wrap="square" rtlCol="0">
            <a:spAutoFit/>
          </a:bodyPr>
          <a:lstStyle/>
          <a:p>
            <a:pPr marL="1016000" marR="0" algn="just">
              <a:spcBef>
                <a:spcPts val="5"/>
              </a:spcBef>
              <a:spcAft>
                <a:spcPts val="0"/>
              </a:spcAft>
            </a:pPr>
            <a:r>
              <a:rPr lang="en-US" sz="1800" b="1" u="sng" dirty="0">
                <a:effectLst/>
                <a:uFill>
                  <a:solidFill>
                    <a:srgbClr val="000000"/>
                  </a:solidFill>
                </a:uFill>
                <a:latin typeface="Times New Roman" panose="02020603050405020304" pitchFamily="18" charset="0"/>
                <a:ea typeface="Times New Roman" panose="02020603050405020304" pitchFamily="18" charset="0"/>
              </a:rPr>
              <a:t>Section 12:05</a:t>
            </a:r>
            <a:r>
              <a:rPr lang="en-US" sz="1800" b="1" u="none" strike="noStrike" dirty="0">
                <a:effectLst/>
                <a:uFill>
                  <a:solidFill>
                    <a:srgbClr val="000000"/>
                  </a:solidFill>
                </a:uFill>
                <a:latin typeface="Times New Roman" panose="02020603050405020304" pitchFamily="18" charset="0"/>
                <a:ea typeface="Times New Roman" panose="02020603050405020304" pitchFamily="18" charset="0"/>
              </a:rPr>
              <a:t> - </a:t>
            </a:r>
            <a:r>
              <a:rPr lang="en-US" sz="1800" b="1" u="sng" dirty="0">
                <a:effectLst/>
                <a:uFill>
                  <a:solidFill>
                    <a:srgbClr val="000000"/>
                  </a:solidFill>
                </a:uFill>
                <a:latin typeface="Times New Roman" panose="02020603050405020304" pitchFamily="18" charset="0"/>
                <a:ea typeface="Times New Roman" panose="02020603050405020304" pitchFamily="18" charset="0"/>
              </a:rPr>
              <a:t>Special Leave of Absence</a:t>
            </a:r>
          </a:p>
          <a:p>
            <a:pPr marL="1016000" algn="just">
              <a:spcBef>
                <a:spcPts val="5"/>
              </a:spcBef>
            </a:pPr>
            <a:r>
              <a:rPr lang="en-US" sz="1800" dirty="0">
                <a:effectLst/>
                <a:latin typeface="Times New Roman" panose="02020603050405020304" pitchFamily="18" charset="0"/>
                <a:ea typeface="Times New Roman" panose="02020603050405020304" pitchFamily="18" charset="0"/>
              </a:rPr>
              <a:t>e. Such application may be rescinded at any time by giving notice thereof in writing to the Superintendent or designee. Such leave may be rescinded at any time if the Superintendent determines that the employee is working in another School System </a:t>
            </a:r>
            <a:r>
              <a:rPr lang="en-US" sz="1800" b="1" u="sng" dirty="0">
                <a:effectLst/>
                <a:latin typeface="Times New Roman" panose="02020603050405020304" pitchFamily="18" charset="0"/>
                <a:ea typeface="Times New Roman" panose="02020603050405020304" pitchFamily="18" charset="0"/>
              </a:rPr>
              <a:t>or in another job if the first day of employment of that job is post the leave request date </a:t>
            </a:r>
            <a:r>
              <a:rPr lang="en-US" sz="1800" dirty="0">
                <a:effectLst/>
                <a:latin typeface="Times New Roman" panose="02020603050405020304" pitchFamily="18" charset="0"/>
                <a:ea typeface="Times New Roman" panose="02020603050405020304" pitchFamily="18" charset="0"/>
              </a:rPr>
              <a:t> or if rescission is in the best interest of the St. Tammany School System for any other</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reason.</a:t>
            </a:r>
          </a:p>
          <a:p>
            <a:pPr marL="1016000" algn="just">
              <a:spcBef>
                <a:spcPts val="5"/>
              </a:spcBef>
            </a:pPr>
            <a:r>
              <a:rPr lang="en-US" b="1" u="sng" dirty="0">
                <a:latin typeface="Times New Roman" panose="02020603050405020304" pitchFamily="18" charset="0"/>
                <a:ea typeface="Times New Roman" panose="02020603050405020304" pitchFamily="18" charset="0"/>
              </a:rPr>
              <a:t>f. All St. Tammany Parish School System employees must be employed for one year to be eligible for leave.</a:t>
            </a:r>
          </a:p>
          <a:p>
            <a:pPr marL="1016000" algn="just">
              <a:spcBef>
                <a:spcPts val="5"/>
              </a:spcBef>
            </a:pPr>
            <a:r>
              <a:rPr lang="en-US" b="1" u="sng" dirty="0">
                <a:latin typeface="Times New Roman" panose="02020603050405020304" pitchFamily="18" charset="0"/>
                <a:ea typeface="Times New Roman" panose="02020603050405020304" pitchFamily="18" charset="0"/>
              </a:rPr>
              <a:t>g. </a:t>
            </a:r>
            <a:r>
              <a:rPr lang="en-US" b="1" u="sng" strike="sngStrike" dirty="0">
                <a:latin typeface="Times New Roman" panose="02020603050405020304" pitchFamily="18" charset="0"/>
                <a:ea typeface="Times New Roman" panose="02020603050405020304" pitchFamily="18" charset="0"/>
              </a:rPr>
              <a:t>Leave requests </a:t>
            </a:r>
            <a:r>
              <a:rPr lang="en-US" b="1" u="sng" dirty="0">
                <a:latin typeface="Times New Roman" panose="02020603050405020304" pitchFamily="18" charset="0"/>
                <a:ea typeface="Times New Roman" panose="02020603050405020304" pitchFamily="18" charset="0"/>
              </a:rPr>
              <a:t> Requests for leave without pay for elective surgery or elective procedures not deemed as a medical emergency by a physician shall not be granted during the school year.</a:t>
            </a:r>
            <a:endParaRPr lang="en-US" sz="1800" b="1" u="sng" dirty="0">
              <a:effectLst/>
              <a:latin typeface="Times New Roman" panose="02020603050405020304" pitchFamily="18" charset="0"/>
              <a:ea typeface="Times New Roman" panose="02020603050405020304" pitchFamily="18" charset="0"/>
            </a:endParaRPr>
          </a:p>
          <a:p>
            <a:pPr marL="1016000" marR="0" algn="just">
              <a:spcBef>
                <a:spcPts val="5"/>
              </a:spcBef>
              <a:spcAft>
                <a:spcPts val="0"/>
              </a:spcAft>
            </a:pPr>
            <a:endParaRPr lang="en-US" sz="1800" b="1" u="sng" dirty="0">
              <a:effectLst/>
              <a:uFill>
                <a:solidFill>
                  <a:srgbClr val="000000"/>
                </a:solidFill>
              </a:u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472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599E2BB-779E-47F5-BEBE-00539A0E67A9}"/>
              </a:ext>
            </a:extLst>
          </p:cNvPr>
          <p:cNvSpPr txBox="1"/>
          <p:nvPr/>
        </p:nvSpPr>
        <p:spPr>
          <a:xfrm>
            <a:off x="477520" y="1019438"/>
            <a:ext cx="10688320" cy="3919919"/>
          </a:xfrm>
          <a:prstGeom prst="rect">
            <a:avLst/>
          </a:prstGeom>
          <a:noFill/>
        </p:spPr>
        <p:txBody>
          <a:bodyPr wrap="square" rtlCol="0">
            <a:spAutoFit/>
          </a:bodyPr>
          <a:lstStyle/>
          <a:p>
            <a:pPr marL="1016000" marR="0" algn="just">
              <a:lnSpc>
                <a:spcPts val="1140"/>
              </a:lnSpc>
              <a:spcBef>
                <a:spcPts val="15"/>
              </a:spcBef>
              <a:spcAft>
                <a:spcPts val="0"/>
              </a:spcAft>
            </a:pPr>
            <a:r>
              <a:rPr lang="en-US" sz="1800" b="1" u="sng" dirty="0">
                <a:effectLst/>
                <a:uFill>
                  <a:solidFill>
                    <a:srgbClr val="000000"/>
                  </a:solidFill>
                </a:uFill>
                <a:ea typeface="Times New Roman" panose="02020603050405020304" pitchFamily="18" charset="0"/>
              </a:rPr>
              <a:t>Section 10:18</a:t>
            </a:r>
            <a:r>
              <a:rPr lang="en-US" sz="1800" b="1" u="none" strike="noStrike" dirty="0">
                <a:effectLst/>
                <a:uFill>
                  <a:solidFill>
                    <a:srgbClr val="000000"/>
                  </a:solidFill>
                </a:uFill>
                <a:ea typeface="Times New Roman" panose="02020603050405020304" pitchFamily="18" charset="0"/>
              </a:rPr>
              <a:t> - </a:t>
            </a:r>
            <a:r>
              <a:rPr lang="en-US" sz="1800" b="1" u="sng" dirty="0">
                <a:effectLst/>
                <a:uFill>
                  <a:solidFill>
                    <a:srgbClr val="000000"/>
                  </a:solidFill>
                </a:uFill>
                <a:ea typeface="Times New Roman" panose="02020603050405020304" pitchFamily="18" charset="0"/>
              </a:rPr>
              <a:t>Planning Time</a:t>
            </a:r>
          </a:p>
          <a:p>
            <a:pPr marL="1016000" marR="0" algn="just">
              <a:lnSpc>
                <a:spcPts val="1140"/>
              </a:lnSpc>
              <a:spcBef>
                <a:spcPts val="15"/>
              </a:spcBef>
              <a:spcAft>
                <a:spcPts val="0"/>
              </a:spcAft>
            </a:pPr>
            <a:endParaRPr lang="en-US" b="1" u="sng" dirty="0">
              <a:uFill>
                <a:solidFill>
                  <a:srgbClr val="000000"/>
                </a:solidFill>
              </a:uFill>
              <a:latin typeface="Times New Roman" panose="02020603050405020304" pitchFamily="18" charset="0"/>
              <a:ea typeface="Times New Roman" panose="02020603050405020304" pitchFamily="18" charset="0"/>
            </a:endParaRPr>
          </a:p>
          <a:p>
            <a:pPr marL="1016000" algn="just">
              <a:lnSpc>
                <a:spcPts val="1140"/>
              </a:lnSpc>
              <a:spcBef>
                <a:spcPts val="15"/>
              </a:spcBef>
            </a:pPr>
            <a:endParaRPr lang="en-US" sz="1800" dirty="0">
              <a:effectLst/>
              <a:ea typeface="Times New Roman" panose="02020603050405020304" pitchFamily="18" charset="0"/>
            </a:endParaRPr>
          </a:p>
          <a:p>
            <a:pPr marL="1016000" algn="just">
              <a:lnSpc>
                <a:spcPts val="1140"/>
              </a:lnSpc>
              <a:spcBef>
                <a:spcPts val="15"/>
              </a:spcBef>
            </a:pPr>
            <a:endParaRPr lang="en-US" dirty="0">
              <a:ea typeface="Times New Roman" panose="02020603050405020304" pitchFamily="18" charset="0"/>
            </a:endParaRPr>
          </a:p>
          <a:p>
            <a:pPr marL="1016000" algn="just">
              <a:lnSpc>
                <a:spcPts val="1140"/>
              </a:lnSpc>
              <a:spcBef>
                <a:spcPts val="15"/>
              </a:spcBef>
            </a:pPr>
            <a:r>
              <a:rPr lang="en-US" sz="1800" dirty="0">
                <a:effectLst/>
                <a:latin typeface="Times New Roman" panose="02020603050405020304" pitchFamily="18" charset="0"/>
                <a:ea typeface="Times New Roman" panose="02020603050405020304" pitchFamily="18" charset="0"/>
              </a:rPr>
              <a:t>Elementary teachers shall have </a:t>
            </a:r>
            <a:r>
              <a:rPr lang="en-US" sz="1800" dirty="0">
                <a:effectLst/>
                <a:highlight>
                  <a:srgbClr val="FFFF00"/>
                </a:highlight>
                <a:latin typeface="Times New Roman" panose="02020603050405020304" pitchFamily="18" charset="0"/>
                <a:ea typeface="Times New Roman" panose="02020603050405020304" pitchFamily="18" charset="0"/>
              </a:rPr>
              <a:t>at </a:t>
            </a:r>
            <a:r>
              <a:rPr lang="en-US" sz="1800" b="1" u="sng" dirty="0">
                <a:effectLst/>
                <a:highlight>
                  <a:srgbClr val="FFFF00"/>
                </a:highlight>
                <a:latin typeface="Times New Roman" panose="02020603050405020304" pitchFamily="18" charset="0"/>
                <a:ea typeface="Times New Roman" panose="02020603050405020304" pitchFamily="18" charset="0"/>
              </a:rPr>
              <a:t>least 150 minutes</a:t>
            </a:r>
            <a:r>
              <a:rPr lang="en-US" sz="1800" dirty="0">
                <a:effectLst/>
                <a:latin typeface="Times New Roman" panose="02020603050405020304" pitchFamily="18" charset="0"/>
                <a:ea typeface="Times New Roman" panose="02020603050405020304" pitchFamily="18" charset="0"/>
              </a:rPr>
              <a:t> of planning time per week </a:t>
            </a:r>
          </a:p>
          <a:p>
            <a:pPr marL="1016000" algn="just">
              <a:lnSpc>
                <a:spcPts val="1140"/>
              </a:lnSpc>
              <a:spcBef>
                <a:spcPts val="15"/>
              </a:spcBef>
            </a:pPr>
            <a:endParaRPr lang="en-US" sz="1800" dirty="0">
              <a:effectLst/>
              <a:latin typeface="Times New Roman" panose="02020603050405020304" pitchFamily="18" charset="0"/>
              <a:ea typeface="Times New Roman" panose="02020603050405020304" pitchFamily="18" charset="0"/>
            </a:endParaRPr>
          </a:p>
          <a:p>
            <a:pPr marL="1016000" algn="just">
              <a:lnSpc>
                <a:spcPts val="1140"/>
              </a:lnSpc>
              <a:spcBef>
                <a:spcPts val="15"/>
              </a:spcBef>
            </a:pPr>
            <a:r>
              <a:rPr lang="en-US" sz="1800" dirty="0">
                <a:effectLst/>
                <a:latin typeface="Times New Roman" panose="02020603050405020304" pitchFamily="18" charset="0"/>
                <a:ea typeface="Times New Roman" panose="02020603050405020304" pitchFamily="18" charset="0"/>
              </a:rPr>
              <a:t>provided by </a:t>
            </a:r>
            <a:r>
              <a:rPr lang="en-US" sz="1800" b="1" dirty="0">
                <a:effectLst/>
                <a:highlight>
                  <a:srgbClr val="FFFF00"/>
                </a:highlight>
                <a:latin typeface="Times New Roman" panose="02020603050405020304" pitchFamily="18" charset="0"/>
                <a:ea typeface="Times New Roman" panose="02020603050405020304" pitchFamily="18" charset="0"/>
              </a:rPr>
              <a:t>art</a:t>
            </a:r>
            <a:r>
              <a:rPr lang="en-US" sz="1800" dirty="0">
                <a:effectLst/>
                <a:latin typeface="Times New Roman" panose="02020603050405020304" pitchFamily="18" charset="0"/>
                <a:ea typeface="Times New Roman" panose="02020603050405020304" pitchFamily="18" charset="0"/>
              </a:rPr>
              <a:t>, library, music, guidance, ancillary curriculum and physical education</a:t>
            </a:r>
          </a:p>
          <a:p>
            <a:pPr marL="1016000" algn="just">
              <a:lnSpc>
                <a:spcPts val="1140"/>
              </a:lnSpc>
              <a:spcBef>
                <a:spcPts val="15"/>
              </a:spcBef>
            </a:pPr>
            <a:endParaRPr lang="en-US" dirty="0">
              <a:latin typeface="Times New Roman" panose="02020603050405020304" pitchFamily="18" charset="0"/>
              <a:ea typeface="Times New Roman" panose="02020603050405020304" pitchFamily="18" charset="0"/>
            </a:endParaRPr>
          </a:p>
          <a:p>
            <a:pPr marL="1016000" algn="just">
              <a:lnSpc>
                <a:spcPts val="1140"/>
              </a:lnSpc>
              <a:spcBef>
                <a:spcPts val="15"/>
              </a:spcBef>
            </a:pPr>
            <a:r>
              <a:rPr lang="en-US" sz="1800" dirty="0">
                <a:effectLst/>
                <a:latin typeface="Times New Roman" panose="02020603050405020304" pitchFamily="18" charset="0"/>
                <a:ea typeface="Times New Roman" panose="02020603050405020304" pitchFamily="18" charset="0"/>
              </a:rPr>
              <a:t>periods at each school. The phrase "elementary teachers" means</a:t>
            </a:r>
            <a:r>
              <a:rPr lang="en-US" sz="1800" b="1" strike="sngStrike" dirty="0">
                <a:effectLst/>
                <a:latin typeface="Times New Roman" panose="02020603050405020304" pitchFamily="18" charset="0"/>
                <a:ea typeface="Times New Roman" panose="02020603050405020304" pitchFamily="18" charset="0"/>
              </a:rPr>
              <a:t> </a:t>
            </a:r>
            <a:r>
              <a:rPr lang="en-US" sz="1800" b="1" strike="sngStrike" dirty="0">
                <a:effectLst/>
                <a:highlight>
                  <a:srgbClr val="FFFF00"/>
                </a:highlight>
                <a:latin typeface="Times New Roman" panose="02020603050405020304" pitchFamily="18" charset="0"/>
                <a:ea typeface="Times New Roman" panose="02020603050405020304" pitchFamily="18" charset="0"/>
              </a:rPr>
              <a:t>regular education </a:t>
            </a:r>
            <a:endParaRPr lang="en-US" sz="1800" dirty="0">
              <a:effectLst/>
              <a:latin typeface="Times New Roman" panose="02020603050405020304" pitchFamily="18" charset="0"/>
              <a:ea typeface="Times New Roman" panose="02020603050405020304" pitchFamily="18" charset="0"/>
            </a:endParaRPr>
          </a:p>
          <a:p>
            <a:pPr marL="1016000" algn="just">
              <a:lnSpc>
                <a:spcPts val="1140"/>
              </a:lnSpc>
              <a:spcBef>
                <a:spcPts val="15"/>
              </a:spcBef>
            </a:pPr>
            <a:endParaRPr lang="en-US" dirty="0">
              <a:latin typeface="Times New Roman" panose="02020603050405020304" pitchFamily="18" charset="0"/>
              <a:ea typeface="Times New Roman" panose="02020603050405020304" pitchFamily="18" charset="0"/>
            </a:endParaRPr>
          </a:p>
          <a:p>
            <a:pPr marL="1016000" algn="just">
              <a:lnSpc>
                <a:spcPts val="1140"/>
              </a:lnSpc>
              <a:spcBef>
                <a:spcPts val="15"/>
              </a:spcBef>
            </a:pPr>
            <a:r>
              <a:rPr lang="en-US" sz="1800" dirty="0">
                <a:effectLst/>
                <a:latin typeface="Times New Roman" panose="02020603050405020304" pitchFamily="18" charset="0"/>
                <a:ea typeface="Times New Roman" panose="02020603050405020304" pitchFamily="18" charset="0"/>
              </a:rPr>
              <a:t>teachers of grades </a:t>
            </a:r>
            <a:r>
              <a:rPr lang="en-US" sz="1800" b="1" u="sng" dirty="0">
                <a:effectLst/>
                <a:highlight>
                  <a:srgbClr val="FFFF00"/>
                </a:highlight>
                <a:latin typeface="Times New Roman" panose="02020603050405020304" pitchFamily="18" charset="0"/>
                <a:ea typeface="Times New Roman" panose="02020603050405020304" pitchFamily="18" charset="0"/>
              </a:rPr>
              <a:t>Pre</a:t>
            </a:r>
            <a:r>
              <a:rPr lang="en-US" sz="1800" dirty="0">
                <a:effectLst/>
                <a:highlight>
                  <a:srgbClr val="FFFF00"/>
                </a:highlight>
                <a:latin typeface="Times New Roman" panose="02020603050405020304" pitchFamily="18" charset="0"/>
                <a:ea typeface="Times New Roman" panose="02020603050405020304" pitchFamily="18" charset="0"/>
              </a:rPr>
              <a:t>K-6.</a:t>
            </a:r>
          </a:p>
          <a:p>
            <a:pPr marL="1016000" algn="just">
              <a:lnSpc>
                <a:spcPts val="1140"/>
              </a:lnSpc>
              <a:spcBef>
                <a:spcPts val="15"/>
              </a:spcBef>
            </a:pPr>
            <a:endParaRPr lang="en-US" dirty="0">
              <a:highlight>
                <a:srgbClr val="FFFF00"/>
              </a:highlight>
              <a:latin typeface="Times New Roman" panose="02020603050405020304" pitchFamily="18" charset="0"/>
              <a:ea typeface="Times New Roman" panose="02020603050405020304" pitchFamily="18" charset="0"/>
            </a:endParaRPr>
          </a:p>
          <a:p>
            <a:pPr marL="1016000" algn="just">
              <a:lnSpc>
                <a:spcPts val="1140"/>
              </a:lnSpc>
              <a:spcBef>
                <a:spcPts val="15"/>
              </a:spcBef>
            </a:pPr>
            <a:endParaRPr lang="en-US" sz="1800" dirty="0">
              <a:effectLst/>
              <a:latin typeface="Times New Roman" panose="02020603050405020304" pitchFamily="18" charset="0"/>
              <a:ea typeface="Times New Roman" panose="02020603050405020304" pitchFamily="18" charset="0"/>
            </a:endParaRPr>
          </a:p>
          <a:p>
            <a:pPr marL="1016000" algn="just">
              <a:lnSpc>
                <a:spcPts val="1140"/>
              </a:lnSpc>
              <a:spcBef>
                <a:spcPts val="15"/>
              </a:spcBef>
            </a:pPr>
            <a:r>
              <a:rPr lang="en-US" strike="sngStrike" dirty="0">
                <a:latin typeface="Times New Roman" panose="02020603050405020304" pitchFamily="18" charset="0"/>
                <a:ea typeface="Times New Roman" panose="02020603050405020304" pitchFamily="18" charset="0"/>
              </a:rPr>
              <a:t>g</a:t>
            </a:r>
            <a:r>
              <a:rPr lang="en-US" strike="sngStrike" dirty="0">
                <a:ea typeface="Times New Roman" panose="02020603050405020304" pitchFamily="18" charset="0"/>
              </a:rPr>
              <a:t>] Planning time shall appropriately include academic study preparation of lesson plans and parent conferences.  Parent conferences shall not be required during planning time.  Conferences which require the presence of  the principal shall be scheduled at a time convenient for all concerned.  Planning time shall be free of duty.</a:t>
            </a:r>
          </a:p>
          <a:p>
            <a:pPr marL="1016000" algn="just">
              <a:lnSpc>
                <a:spcPts val="1140"/>
              </a:lnSpc>
              <a:spcBef>
                <a:spcPts val="15"/>
              </a:spcBef>
            </a:pPr>
            <a:endParaRPr lang="en-US" sz="1800" strike="sngStrike" dirty="0">
              <a:effectLst/>
              <a:highlight>
                <a:srgbClr val="FFFF00"/>
              </a:highlight>
              <a:latin typeface="Times New Roman" panose="02020603050405020304" pitchFamily="18" charset="0"/>
              <a:ea typeface="Times New Roman" panose="02020603050405020304" pitchFamily="18" charset="0"/>
            </a:endParaRPr>
          </a:p>
          <a:p>
            <a:pPr marL="1016000">
              <a:lnSpc>
                <a:spcPts val="1140"/>
              </a:lnSpc>
              <a:spcBef>
                <a:spcPts val="15"/>
              </a:spcBef>
            </a:pPr>
            <a:endParaRPr lang="en-US" b="1" u="sng" dirty="0">
              <a:highlight>
                <a:srgbClr val="FFFF00"/>
              </a:highlight>
              <a:latin typeface="Times New Roman" panose="02020603050405020304" pitchFamily="18" charset="0"/>
              <a:ea typeface="Times New Roman" panose="02020603050405020304" pitchFamily="18" charset="0"/>
            </a:endParaRPr>
          </a:p>
          <a:p>
            <a:pPr marL="1473200" indent="-457200">
              <a:lnSpc>
                <a:spcPts val="1140"/>
              </a:lnSpc>
              <a:spcBef>
                <a:spcPts val="15"/>
              </a:spcBef>
              <a:buAutoNum type="alphaLcPeriod" startAt="7"/>
            </a:pPr>
            <a:r>
              <a:rPr lang="en-US" sz="2000" b="1" u="sng" spc="100" dirty="0">
                <a:effectLst/>
                <a:latin typeface="Times New Roman" panose="02020603050405020304" pitchFamily="18" charset="0"/>
                <a:ea typeface="Times New Roman" panose="02020603050405020304" pitchFamily="18" charset="0"/>
                <a:cs typeface="Times New Roman" panose="02020603050405020304" pitchFamily="18" charset="0"/>
              </a:rPr>
              <a:t>The planning and preparation time shall be used judiciously and</a:t>
            </a:r>
          </a:p>
          <a:p>
            <a:pPr marL="1016000">
              <a:lnSpc>
                <a:spcPts val="1140"/>
              </a:lnSpc>
              <a:spcBef>
                <a:spcPts val="15"/>
              </a:spcBef>
            </a:pPr>
            <a:endParaRPr lang="en-US" sz="2000" b="1" u="sng" spc="100" dirty="0">
              <a:latin typeface="Times New Roman" panose="02020603050405020304" pitchFamily="18" charset="0"/>
              <a:ea typeface="Times New Roman" panose="02020603050405020304" pitchFamily="18" charset="0"/>
              <a:cs typeface="Times New Roman" panose="02020603050405020304" pitchFamily="18" charset="0"/>
            </a:endParaRPr>
          </a:p>
          <a:p>
            <a:pPr marL="1016000">
              <a:lnSpc>
                <a:spcPts val="1140"/>
              </a:lnSpc>
              <a:spcBef>
                <a:spcPts val="15"/>
              </a:spcBef>
            </a:pPr>
            <a:r>
              <a:rPr lang="en-US" sz="2000" b="1" u="sng" spc="100" dirty="0">
                <a:effectLst/>
                <a:latin typeface="Times New Roman" panose="02020603050405020304" pitchFamily="18" charset="0"/>
                <a:ea typeface="Times New Roman" panose="02020603050405020304" pitchFamily="18" charset="0"/>
                <a:cs typeface="Times New Roman" panose="02020603050405020304" pitchFamily="18" charset="0"/>
              </a:rPr>
              <a:t> appropriately and may include collaborative planning, grade </a:t>
            </a:r>
          </a:p>
          <a:p>
            <a:pPr marL="1016000">
              <a:lnSpc>
                <a:spcPts val="1140"/>
              </a:lnSpc>
              <a:spcBef>
                <a:spcPts val="15"/>
              </a:spcBef>
            </a:pPr>
            <a:endParaRPr lang="en-US" sz="2000" b="1" u="sng" spc="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0">
              <a:lnSpc>
                <a:spcPts val="1140"/>
              </a:lnSpc>
              <a:spcBef>
                <a:spcPts val="15"/>
              </a:spcBef>
            </a:pPr>
            <a:r>
              <a:rPr lang="en-US" sz="2000" b="1" u="sng" spc="100" dirty="0">
                <a:effectLst/>
                <a:latin typeface="Times New Roman" panose="02020603050405020304" pitchFamily="18" charset="0"/>
                <a:ea typeface="Times New Roman" panose="02020603050405020304" pitchFamily="18" charset="0"/>
                <a:cs typeface="Times New Roman" panose="02020603050405020304" pitchFamily="18" charset="0"/>
              </a:rPr>
              <a:t>level/depar</a:t>
            </a:r>
            <a:r>
              <a:rPr lang="en-US" sz="2000" b="1" u="sng" spc="100" dirty="0">
                <a:latin typeface="Times New Roman" panose="02020603050405020304" pitchFamily="18" charset="0"/>
                <a:ea typeface="Times New Roman" panose="02020603050405020304" pitchFamily="18" charset="0"/>
                <a:cs typeface="Times New Roman" panose="02020603050405020304" pitchFamily="18" charset="0"/>
              </a:rPr>
              <a:t>tmental meetings, professional development and study groups, </a:t>
            </a:r>
          </a:p>
          <a:p>
            <a:pPr marL="1016000">
              <a:lnSpc>
                <a:spcPts val="1140"/>
              </a:lnSpc>
              <a:spcBef>
                <a:spcPts val="15"/>
              </a:spcBef>
            </a:pPr>
            <a:endParaRPr lang="en-US" sz="2000" b="1" u="sng" spc="100" dirty="0">
              <a:latin typeface="Times New Roman" panose="02020603050405020304" pitchFamily="18" charset="0"/>
              <a:ea typeface="Times New Roman" panose="02020603050405020304" pitchFamily="18" charset="0"/>
              <a:cs typeface="Times New Roman" panose="02020603050405020304" pitchFamily="18" charset="0"/>
            </a:endParaRPr>
          </a:p>
          <a:p>
            <a:pPr marL="1016000">
              <a:lnSpc>
                <a:spcPts val="1140"/>
              </a:lnSpc>
              <a:spcBef>
                <a:spcPts val="15"/>
              </a:spcBef>
            </a:pPr>
            <a:r>
              <a:rPr lang="en-US" sz="2000" b="1" u="sng" spc="100" dirty="0">
                <a:latin typeface="Times New Roman" panose="02020603050405020304" pitchFamily="18" charset="0"/>
                <a:ea typeface="Times New Roman" panose="02020603050405020304" pitchFamily="18" charset="0"/>
                <a:cs typeface="Times New Roman" panose="02020603050405020304" pitchFamily="18" charset="0"/>
              </a:rPr>
              <a:t>provided such shall occur no more than twice each week.</a:t>
            </a:r>
            <a:endParaRPr lang="en-US" sz="2000" b="1" u="sng" spc="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0" marR="0" algn="just">
              <a:lnSpc>
                <a:spcPts val="1140"/>
              </a:lnSpc>
              <a:spcBef>
                <a:spcPts val="15"/>
              </a:spcBef>
              <a:spcAft>
                <a:spcPts val="0"/>
              </a:spcAft>
            </a:pPr>
            <a:endParaRPr lang="en-US" sz="1800" b="1" u="sng" dirty="0">
              <a:effectLst/>
              <a:uFill>
                <a:solidFill>
                  <a:srgbClr val="000000"/>
                </a:solidFill>
              </a:uFill>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xmlns="" id="{E2894CAE-A322-4D14-AED1-7A5BA4F57C7B}"/>
              </a:ext>
            </a:extLst>
          </p:cNvPr>
          <p:cNvSpPr txBox="1"/>
          <p:nvPr/>
        </p:nvSpPr>
        <p:spPr>
          <a:xfrm>
            <a:off x="3175000" y="436880"/>
            <a:ext cx="5039360" cy="461665"/>
          </a:xfrm>
          <a:prstGeom prst="rect">
            <a:avLst/>
          </a:prstGeom>
          <a:noFill/>
        </p:spPr>
        <p:txBody>
          <a:bodyPr wrap="square" rtlCol="0">
            <a:spAutoFit/>
          </a:bodyPr>
          <a:lstStyle/>
          <a:p>
            <a:r>
              <a:rPr lang="en-US" sz="2400" b="1" dirty="0">
                <a:solidFill>
                  <a:srgbClr val="002060"/>
                </a:solidFill>
              </a:rPr>
              <a:t>Teachers and Certificated Employees</a:t>
            </a:r>
          </a:p>
        </p:txBody>
      </p:sp>
    </p:spTree>
    <p:extLst>
      <p:ext uri="{BB962C8B-B14F-4D97-AF65-F5344CB8AC3E}">
        <p14:creationId xmlns:p14="http://schemas.microsoft.com/office/powerpoint/2010/main" val="3398102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272F30-54C4-4084-A6A8-9C6BFDCADA51}"/>
              </a:ext>
            </a:extLst>
          </p:cNvPr>
          <p:cNvSpPr txBox="1"/>
          <p:nvPr/>
        </p:nvSpPr>
        <p:spPr>
          <a:xfrm>
            <a:off x="648928" y="1386133"/>
            <a:ext cx="11135033" cy="4085734"/>
          </a:xfrm>
          <a:prstGeom prst="rect">
            <a:avLst/>
          </a:prstGeom>
          <a:noFill/>
        </p:spPr>
        <p:txBody>
          <a:bodyPr wrap="square" rtlCol="0">
            <a:spAutoFit/>
          </a:bodyPr>
          <a:lstStyle/>
          <a:p>
            <a:pPr marL="1016000" marR="0" algn="just">
              <a:lnSpc>
                <a:spcPts val="1140"/>
              </a:lnSpc>
              <a:spcBef>
                <a:spcPts val="10"/>
              </a:spcBef>
              <a:spcAft>
                <a:spcPts val="0"/>
              </a:spcAft>
            </a:pPr>
            <a:endParaRPr lang="en-US" sz="1800" b="1" u="sng" dirty="0">
              <a:effectLst/>
              <a:uFill>
                <a:solidFill>
                  <a:srgbClr val="000000"/>
                </a:solidFill>
              </a:uFill>
              <a:latin typeface="Times New Roman" panose="02020603050405020304" pitchFamily="18" charset="0"/>
              <a:ea typeface="Times New Roman" panose="02020603050405020304" pitchFamily="18" charset="0"/>
            </a:endParaRPr>
          </a:p>
          <a:p>
            <a:pPr marL="1016000" marR="0" algn="just">
              <a:lnSpc>
                <a:spcPts val="1140"/>
              </a:lnSpc>
              <a:spcBef>
                <a:spcPts val="605"/>
              </a:spcBef>
              <a:spcAft>
                <a:spcPts val="0"/>
              </a:spcAft>
            </a:pPr>
            <a:r>
              <a:rPr lang="en-US" sz="1800" dirty="0">
                <a:effectLst/>
                <a:latin typeface="Times New Roman" panose="02020603050405020304" pitchFamily="18" charset="0"/>
                <a:ea typeface="Times New Roman" panose="02020603050405020304" pitchFamily="18" charset="0"/>
              </a:rPr>
              <a:t>Section 4:01</a:t>
            </a:r>
            <a:r>
              <a:rPr lang="en-US" sz="1800" b="1" u="sng" dirty="0">
                <a:effectLst/>
                <a:latin typeface="Times New Roman" panose="02020603050405020304" pitchFamily="18" charset="0"/>
                <a:ea typeface="Times New Roman" panose="02020603050405020304" pitchFamily="18" charset="0"/>
              </a:rPr>
              <a:t>Section 4:01</a:t>
            </a:r>
            <a:r>
              <a:rPr lang="en-US" sz="1800" b="1" dirty="0">
                <a:effectLst/>
                <a:latin typeface="Times New Roman" panose="02020603050405020304" pitchFamily="18" charset="0"/>
                <a:ea typeface="Times New Roman" panose="02020603050405020304" pitchFamily="18" charset="0"/>
              </a:rPr>
              <a:t> – </a:t>
            </a:r>
            <a:r>
              <a:rPr lang="en-US" sz="1800" b="1" u="sng" dirty="0">
                <a:effectLst/>
                <a:latin typeface="Times New Roman" panose="02020603050405020304" pitchFamily="18" charset="0"/>
                <a:ea typeface="Times New Roman" panose="02020603050405020304" pitchFamily="18" charset="0"/>
              </a:rPr>
              <a:t>In General</a:t>
            </a:r>
          </a:p>
          <a:p>
            <a:pPr marL="1016000" marR="0" algn="just">
              <a:lnSpc>
                <a:spcPts val="1140"/>
              </a:lnSpc>
              <a:spcBef>
                <a:spcPts val="605"/>
              </a:spcBef>
              <a:spcAft>
                <a:spcPts val="0"/>
              </a:spcAft>
            </a:pPr>
            <a:endParaRPr lang="en-US" sz="1800" dirty="0">
              <a:effectLst/>
              <a:latin typeface="Times New Roman" panose="02020603050405020304" pitchFamily="18" charset="0"/>
              <a:ea typeface="Times New Roman" panose="02020603050405020304" pitchFamily="18" charset="0"/>
            </a:endParaRPr>
          </a:p>
          <a:p>
            <a:pPr marL="1257300" marR="1141730" lvl="2" indent="-342900" algn="just">
              <a:buSzPts val="1000"/>
              <a:buFont typeface="Times New Roman" panose="02020603050405020304" pitchFamily="18" charset="0"/>
              <a:buAutoNum type="alphaLcParenBoth"/>
              <a:tabLst>
                <a:tab pos="1473200" algn="l"/>
              </a:tabLst>
            </a:pPr>
            <a:r>
              <a:rPr lang="en-US" dirty="0">
                <a:effectLst/>
                <a:latin typeface="Times New Roman" panose="02020603050405020304" pitchFamily="18" charset="0"/>
                <a:ea typeface="Times New Roman" panose="02020603050405020304" pitchFamily="18" charset="0"/>
              </a:rPr>
              <a:t>Unless and until modified in accordance with the provisions of this Article, the St. Tammany Parish</a:t>
            </a:r>
            <a:r>
              <a:rPr lang="en-US" spc="-2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School</a:t>
            </a:r>
            <a:r>
              <a:rPr lang="en-US" spc="-1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Board</a:t>
            </a:r>
            <a:r>
              <a:rPr lang="en-US" spc="-1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evaluation</a:t>
            </a:r>
            <a:r>
              <a:rPr lang="en-US" spc="-1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plan</a:t>
            </a:r>
            <a:r>
              <a:rPr lang="en-US" spc="-20" dirty="0">
                <a:effectLst/>
                <a:latin typeface="Times New Roman" panose="02020603050405020304" pitchFamily="18" charset="0"/>
                <a:ea typeface="Times New Roman" panose="02020603050405020304" pitchFamily="18" charset="0"/>
              </a:rPr>
              <a:t> </a:t>
            </a:r>
            <a:r>
              <a:rPr lang="en-US" b="1" strike="sngStrike" dirty="0">
                <a:effectLst/>
                <a:latin typeface="Times New Roman" panose="02020603050405020304" pitchFamily="18" charset="0"/>
                <a:ea typeface="Times New Roman" panose="02020603050405020304" pitchFamily="18" charset="0"/>
              </a:rPr>
              <a:t>in</a:t>
            </a:r>
            <a:r>
              <a:rPr lang="en-US" b="1" strike="sngStrike" spc="-15" dirty="0">
                <a:effectLst/>
                <a:latin typeface="Times New Roman" panose="02020603050405020304" pitchFamily="18" charset="0"/>
                <a:ea typeface="Times New Roman" panose="02020603050405020304" pitchFamily="18" charset="0"/>
              </a:rPr>
              <a:t> </a:t>
            </a:r>
            <a:r>
              <a:rPr lang="en-US" b="1" strike="sngStrike" dirty="0">
                <a:effectLst/>
                <a:latin typeface="Times New Roman" panose="02020603050405020304" pitchFamily="18" charset="0"/>
                <a:ea typeface="Times New Roman" panose="02020603050405020304" pitchFamily="18" charset="0"/>
              </a:rPr>
              <a:t>force</a:t>
            </a:r>
            <a:r>
              <a:rPr lang="en-US" b="1" strike="sngStrike" spc="-15" dirty="0">
                <a:effectLst/>
                <a:latin typeface="Times New Roman" panose="02020603050405020304" pitchFamily="18" charset="0"/>
                <a:ea typeface="Times New Roman" panose="02020603050405020304" pitchFamily="18" charset="0"/>
              </a:rPr>
              <a:t> </a:t>
            </a:r>
            <a:r>
              <a:rPr lang="en-US" b="1" strike="sngStrike" dirty="0">
                <a:effectLst/>
                <a:latin typeface="Times New Roman" panose="02020603050405020304" pitchFamily="18" charset="0"/>
                <a:ea typeface="Times New Roman" panose="02020603050405020304" pitchFamily="18" charset="0"/>
              </a:rPr>
              <a:t>beginning</a:t>
            </a:r>
            <a:r>
              <a:rPr lang="en-US" b="1" strike="sngStrike" spc="-5" dirty="0">
                <a:effectLst/>
                <a:latin typeface="Times New Roman" panose="02020603050405020304" pitchFamily="18" charset="0"/>
                <a:ea typeface="Times New Roman" panose="02020603050405020304" pitchFamily="18" charset="0"/>
              </a:rPr>
              <a:t> </a:t>
            </a:r>
            <a:r>
              <a:rPr lang="en-US" b="1" strike="sngStrike" dirty="0">
                <a:effectLst/>
                <a:latin typeface="Times New Roman" panose="02020603050405020304" pitchFamily="18" charset="0"/>
                <a:ea typeface="Times New Roman" panose="02020603050405020304" pitchFamily="18" charset="0"/>
              </a:rPr>
              <a:t>with</a:t>
            </a:r>
            <a:r>
              <a:rPr lang="en-US" b="1" strike="sngStrike" spc="-10" dirty="0">
                <a:effectLst/>
                <a:latin typeface="Times New Roman" panose="02020603050405020304" pitchFamily="18" charset="0"/>
                <a:ea typeface="Times New Roman" panose="02020603050405020304" pitchFamily="18" charset="0"/>
              </a:rPr>
              <a:t> </a:t>
            </a:r>
            <a:r>
              <a:rPr lang="en-US" b="1" strike="sngStrike" dirty="0">
                <a:effectLst/>
                <a:latin typeface="Times New Roman" panose="02020603050405020304" pitchFamily="18" charset="0"/>
                <a:ea typeface="Times New Roman" panose="02020603050405020304" pitchFamily="18" charset="0"/>
              </a:rPr>
              <a:t>the</a:t>
            </a:r>
            <a:r>
              <a:rPr lang="en-US" b="1" strike="sngStrike" spc="-10" dirty="0">
                <a:effectLst/>
                <a:latin typeface="Times New Roman" panose="02020603050405020304" pitchFamily="18" charset="0"/>
                <a:ea typeface="Times New Roman" panose="02020603050405020304" pitchFamily="18" charset="0"/>
              </a:rPr>
              <a:t> </a:t>
            </a:r>
            <a:r>
              <a:rPr lang="en-US" b="1" strike="sngStrike" dirty="0">
                <a:effectLst/>
                <a:latin typeface="Times New Roman" panose="02020603050405020304" pitchFamily="18" charset="0"/>
                <a:ea typeface="Times New Roman" panose="02020603050405020304" pitchFamily="18" charset="0"/>
              </a:rPr>
              <a:t>2011-12</a:t>
            </a:r>
            <a:r>
              <a:rPr lang="en-US" b="1" strike="sngStrike" spc="-10" dirty="0">
                <a:effectLst/>
                <a:latin typeface="Times New Roman" panose="02020603050405020304" pitchFamily="18" charset="0"/>
                <a:ea typeface="Times New Roman" panose="02020603050405020304" pitchFamily="18" charset="0"/>
              </a:rPr>
              <a:t> </a:t>
            </a:r>
            <a:r>
              <a:rPr lang="en-US" b="1" strike="sngStrike" dirty="0">
                <a:effectLst/>
                <a:latin typeface="Times New Roman" panose="02020603050405020304" pitchFamily="18" charset="0"/>
                <a:ea typeface="Times New Roman" panose="02020603050405020304" pitchFamily="18" charset="0"/>
              </a:rPr>
              <a:t>school</a:t>
            </a:r>
            <a:r>
              <a:rPr lang="en-US" b="1" strike="sngStrike" spc="-10" dirty="0">
                <a:effectLst/>
                <a:latin typeface="Times New Roman" panose="02020603050405020304" pitchFamily="18" charset="0"/>
                <a:ea typeface="Times New Roman" panose="02020603050405020304" pitchFamily="18" charset="0"/>
              </a:rPr>
              <a:t> </a:t>
            </a:r>
            <a:r>
              <a:rPr lang="en-US" b="1" strike="sngStrike" dirty="0">
                <a:effectLst/>
                <a:latin typeface="Times New Roman" panose="02020603050405020304" pitchFamily="18" charset="0"/>
                <a:ea typeface="Times New Roman" panose="02020603050405020304" pitchFamily="18" charset="0"/>
              </a:rPr>
              <a:t>year</a:t>
            </a:r>
            <a:r>
              <a:rPr lang="en-US" dirty="0">
                <a:effectLst/>
                <a:latin typeface="Times New Roman" panose="02020603050405020304" pitchFamily="18" charset="0"/>
                <a:ea typeface="Times New Roman" panose="02020603050405020304" pitchFamily="18" charset="0"/>
              </a:rPr>
              <a:t> will</a:t>
            </a:r>
            <a:r>
              <a:rPr lang="en-US" spc="-1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remain</a:t>
            </a:r>
            <a:r>
              <a:rPr lang="en-US" spc="-1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in</a:t>
            </a:r>
            <a:r>
              <a:rPr lang="en-US" spc="-2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effect.</a:t>
            </a:r>
          </a:p>
          <a:p>
            <a:pPr marL="1016000" marR="0" algn="just">
              <a:lnSpc>
                <a:spcPts val="1140"/>
              </a:lnSpc>
              <a:spcBef>
                <a:spcPts val="10"/>
              </a:spcBef>
              <a:spcAft>
                <a:spcPts val="0"/>
              </a:spcAft>
            </a:pPr>
            <a:endParaRPr lang="en-US" b="1" u="sng" dirty="0">
              <a:uFill>
                <a:solidFill>
                  <a:srgbClr val="000000"/>
                </a:solidFill>
              </a:uFill>
              <a:latin typeface="Times New Roman" panose="02020603050405020304" pitchFamily="18" charset="0"/>
              <a:ea typeface="Times New Roman" panose="02020603050405020304" pitchFamily="18" charset="0"/>
            </a:endParaRPr>
          </a:p>
          <a:p>
            <a:pPr marL="1016000" marR="0" algn="just">
              <a:lnSpc>
                <a:spcPts val="1140"/>
              </a:lnSpc>
              <a:spcBef>
                <a:spcPts val="10"/>
              </a:spcBef>
              <a:spcAft>
                <a:spcPts val="0"/>
              </a:spcAft>
            </a:pPr>
            <a:endParaRPr lang="en-US" sz="1800" b="1" u="sng" dirty="0">
              <a:effectLst/>
              <a:uFill>
                <a:solidFill>
                  <a:srgbClr val="000000"/>
                </a:solidFill>
              </a:uFill>
              <a:latin typeface="Times New Roman" panose="02020603050405020304" pitchFamily="18" charset="0"/>
              <a:ea typeface="Times New Roman" panose="02020603050405020304" pitchFamily="18" charset="0"/>
            </a:endParaRPr>
          </a:p>
          <a:p>
            <a:pPr marL="1016000" marR="0" algn="just">
              <a:lnSpc>
                <a:spcPts val="1140"/>
              </a:lnSpc>
              <a:spcBef>
                <a:spcPts val="10"/>
              </a:spcBef>
              <a:spcAft>
                <a:spcPts val="0"/>
              </a:spcAft>
            </a:pPr>
            <a:endParaRPr lang="en-US" b="1" u="sng" dirty="0">
              <a:uFill>
                <a:solidFill>
                  <a:srgbClr val="000000"/>
                </a:solidFill>
              </a:uFill>
              <a:latin typeface="Times New Roman" panose="02020603050405020304" pitchFamily="18" charset="0"/>
              <a:ea typeface="Times New Roman" panose="02020603050405020304" pitchFamily="18" charset="0"/>
            </a:endParaRPr>
          </a:p>
          <a:p>
            <a:pPr marL="1016000" marR="0" algn="just">
              <a:lnSpc>
                <a:spcPts val="1140"/>
              </a:lnSpc>
              <a:spcBef>
                <a:spcPts val="10"/>
              </a:spcBef>
              <a:spcAft>
                <a:spcPts val="0"/>
              </a:spcAft>
            </a:pPr>
            <a:endParaRPr lang="en-US" b="1" u="sng" dirty="0">
              <a:uFill>
                <a:solidFill>
                  <a:srgbClr val="000000"/>
                </a:solidFill>
              </a:uFill>
              <a:latin typeface="Times New Roman" panose="02020603050405020304" pitchFamily="18" charset="0"/>
              <a:ea typeface="Times New Roman" panose="02020603050405020304" pitchFamily="18" charset="0"/>
            </a:endParaRPr>
          </a:p>
          <a:p>
            <a:pPr marL="1016000" marR="0" algn="just">
              <a:lnSpc>
                <a:spcPts val="1140"/>
              </a:lnSpc>
              <a:spcBef>
                <a:spcPts val="10"/>
              </a:spcBef>
              <a:spcAft>
                <a:spcPts val="0"/>
              </a:spcAft>
            </a:pPr>
            <a:r>
              <a:rPr lang="en-US" sz="1800" b="1" u="sng" dirty="0">
                <a:effectLst/>
                <a:uFill>
                  <a:solidFill>
                    <a:srgbClr val="000000"/>
                  </a:solidFill>
                </a:uFill>
                <a:latin typeface="Times New Roman" panose="02020603050405020304" pitchFamily="18" charset="0"/>
                <a:ea typeface="Times New Roman" panose="02020603050405020304" pitchFamily="18" charset="0"/>
              </a:rPr>
              <a:t>Section 4:03</a:t>
            </a:r>
            <a:r>
              <a:rPr lang="en-US" sz="1800" b="1" u="none" strike="noStrike" dirty="0">
                <a:effectLst/>
                <a:uFill>
                  <a:solidFill>
                    <a:srgbClr val="000000"/>
                  </a:solidFill>
                </a:uFill>
                <a:latin typeface="Times New Roman" panose="02020603050405020304" pitchFamily="18" charset="0"/>
                <a:ea typeface="Times New Roman" panose="02020603050405020304" pitchFamily="18" charset="0"/>
              </a:rPr>
              <a:t> – </a:t>
            </a:r>
            <a:r>
              <a:rPr lang="en-US" sz="1800" b="1" u="sng" dirty="0">
                <a:effectLst/>
                <a:uFill>
                  <a:solidFill>
                    <a:srgbClr val="000000"/>
                  </a:solidFill>
                </a:uFill>
                <a:latin typeface="Times New Roman" panose="02020603050405020304" pitchFamily="18" charset="0"/>
                <a:ea typeface="Times New Roman" panose="02020603050405020304" pitchFamily="18" charset="0"/>
              </a:rPr>
              <a:t>Evaluation Plan Inservice</a:t>
            </a:r>
          </a:p>
          <a:p>
            <a:pPr marL="1016000" marR="1141095" indent="227965">
              <a:spcBef>
                <a:spcPts val="0"/>
              </a:spcBef>
              <a:spcAft>
                <a:spcPts val="0"/>
              </a:spcAft>
            </a:pPr>
            <a:r>
              <a:rPr lang="en-US" sz="1800" dirty="0">
                <a:effectLst/>
                <a:latin typeface="Times New Roman" panose="02020603050405020304" pitchFamily="18" charset="0"/>
                <a:ea typeface="Times New Roman" panose="02020603050405020304" pitchFamily="18" charset="0"/>
              </a:rPr>
              <a:t>Within two (2) weeks after the beginning of each school year, </a:t>
            </a:r>
            <a:r>
              <a:rPr lang="en-US" sz="1800" b="1" u="sng" dirty="0">
                <a:effectLst/>
                <a:latin typeface="Times New Roman" panose="02020603050405020304" pitchFamily="18" charset="0"/>
                <a:ea typeface="Times New Roman" panose="02020603050405020304" pitchFamily="18" charset="0"/>
              </a:rPr>
              <a:t>or when information becomes available from the State</a:t>
            </a:r>
            <a:r>
              <a:rPr lang="en-US" sz="1800" dirty="0">
                <a:effectLst/>
                <a:latin typeface="Times New Roman" panose="02020603050405020304" pitchFamily="18" charset="0"/>
                <a:ea typeface="Times New Roman" panose="02020603050405020304" pitchFamily="18" charset="0"/>
              </a:rPr>
              <a:t>,  the building principal or designated administrator shall conduct a workshop so as to fully inform each employee regarding evaluation procedures, standards and the instruments to be used. Attendance at evaluation plan workshops shall be voluntary.</a:t>
            </a:r>
          </a:p>
          <a:p>
            <a:pPr marL="1016000" marR="0" algn="just">
              <a:lnSpc>
                <a:spcPts val="1140"/>
              </a:lnSpc>
              <a:spcBef>
                <a:spcPts val="605"/>
              </a:spcBef>
              <a:spcAft>
                <a:spcPts val="0"/>
              </a:spcAft>
            </a:pPr>
            <a:endParaRPr lang="en-US" dirty="0">
              <a:latin typeface="Times New Roman" panose="02020603050405020304" pitchFamily="18" charset="0"/>
              <a:ea typeface="Times New Roman" panose="02020603050405020304" pitchFamily="18" charset="0"/>
            </a:endParaRPr>
          </a:p>
          <a:p>
            <a:pPr marL="1016000" marR="1141095" indent="227965">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011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37E62B4-1CDE-4DB3-9489-2D0CA19E70FF}"/>
              </a:ext>
            </a:extLst>
          </p:cNvPr>
          <p:cNvSpPr txBox="1"/>
          <p:nvPr/>
        </p:nvSpPr>
        <p:spPr>
          <a:xfrm>
            <a:off x="1117600" y="587663"/>
            <a:ext cx="10180320" cy="4014817"/>
          </a:xfrm>
          <a:prstGeom prst="rect">
            <a:avLst/>
          </a:prstGeom>
          <a:noFill/>
        </p:spPr>
        <p:txBody>
          <a:bodyPr wrap="square" rtlCol="0">
            <a:spAutoFit/>
          </a:bodyPr>
          <a:lstStyle/>
          <a:p>
            <a:pPr marL="1016000" marR="0" algn="l">
              <a:lnSpc>
                <a:spcPts val="1140"/>
              </a:lnSpc>
              <a:spcBef>
                <a:spcPts val="25"/>
              </a:spcBef>
              <a:spcAft>
                <a:spcPts val="0"/>
              </a:spcAft>
            </a:pPr>
            <a:r>
              <a:rPr lang="en-US" sz="1800" b="1" u="sng" dirty="0">
                <a:effectLst/>
                <a:uFill>
                  <a:solidFill>
                    <a:srgbClr val="000000"/>
                  </a:solidFill>
                </a:uFill>
                <a:latin typeface="Times New Roman" panose="02020603050405020304" pitchFamily="18" charset="0"/>
                <a:ea typeface="Times New Roman" panose="02020603050405020304" pitchFamily="18" charset="0"/>
              </a:rPr>
              <a:t>Section 5:07</a:t>
            </a:r>
            <a:r>
              <a:rPr lang="en-US" sz="1800" b="1" u="none" strike="noStrike" dirty="0">
                <a:effectLst/>
                <a:uFill>
                  <a:solidFill>
                    <a:srgbClr val="000000"/>
                  </a:solidFill>
                </a:uFill>
                <a:latin typeface="Times New Roman" panose="02020603050405020304" pitchFamily="18" charset="0"/>
                <a:ea typeface="Times New Roman" panose="02020603050405020304" pitchFamily="18" charset="0"/>
              </a:rPr>
              <a:t> - </a:t>
            </a:r>
            <a:r>
              <a:rPr lang="en-US" sz="1800" b="1" u="sng" dirty="0">
                <a:effectLst/>
                <a:uFill>
                  <a:solidFill>
                    <a:srgbClr val="000000"/>
                  </a:solidFill>
                </a:uFill>
                <a:latin typeface="Times New Roman" panose="02020603050405020304" pitchFamily="18" charset="0"/>
                <a:ea typeface="Times New Roman" panose="02020603050405020304" pitchFamily="18" charset="0"/>
              </a:rPr>
              <a:t>Lesson Plans</a:t>
            </a:r>
          </a:p>
          <a:p>
            <a:pPr marL="1016000" marR="0" algn="l">
              <a:lnSpc>
                <a:spcPts val="1140"/>
              </a:lnSpc>
              <a:spcBef>
                <a:spcPts val="25"/>
              </a:spcBef>
              <a:spcAft>
                <a:spcPts val="0"/>
              </a:spcAft>
            </a:pPr>
            <a:endParaRPr lang="en-US" b="1" u="sng" dirty="0">
              <a:uFill>
                <a:solidFill>
                  <a:srgbClr val="000000"/>
                </a:solidFill>
              </a:uFill>
              <a:latin typeface="Times New Roman" panose="02020603050405020304" pitchFamily="18" charset="0"/>
              <a:ea typeface="Times New Roman" panose="02020603050405020304" pitchFamily="18" charset="0"/>
            </a:endParaRPr>
          </a:p>
          <a:p>
            <a:pPr marL="1016000" marR="0" algn="l">
              <a:lnSpc>
                <a:spcPts val="1140"/>
              </a:lnSpc>
              <a:spcBef>
                <a:spcPts val="25"/>
              </a:spcBef>
              <a:spcAft>
                <a:spcPts val="0"/>
              </a:spcAft>
            </a:pPr>
            <a:endParaRPr lang="en-US" sz="1800" b="1" u="sng" dirty="0">
              <a:effectLst/>
              <a:uFill>
                <a:solidFill>
                  <a:srgbClr val="000000"/>
                </a:solidFill>
              </a:uFill>
              <a:latin typeface="Times New Roman" panose="02020603050405020304" pitchFamily="18" charset="0"/>
              <a:ea typeface="Times New Roman" panose="02020603050405020304" pitchFamily="18" charset="0"/>
            </a:endParaRPr>
          </a:p>
          <a:p>
            <a:pPr marL="1358900" marR="0" indent="-342900" algn="l">
              <a:lnSpc>
                <a:spcPts val="1140"/>
              </a:lnSpc>
              <a:spcBef>
                <a:spcPts val="25"/>
              </a:spcBef>
              <a:spcAft>
                <a:spcPts val="0"/>
              </a:spcAft>
              <a:buAutoNum type="alphaLcPeriod" startAt="4"/>
            </a:pPr>
            <a:r>
              <a:rPr lang="en-US" sz="1800" b="1" strike="sngStrike" dirty="0">
                <a:effectLst/>
                <a:latin typeface="Times New Roman" panose="02020603050405020304" pitchFamily="18" charset="0"/>
                <a:ea typeface="Times New Roman" panose="02020603050405020304" pitchFamily="18" charset="0"/>
              </a:rPr>
              <a:t>The Board shall provide roll books to all</a:t>
            </a:r>
            <a:r>
              <a:rPr lang="en-US" sz="1800" b="1" strike="sngStrike" spc="-5" dirty="0">
                <a:effectLst/>
                <a:latin typeface="Times New Roman" panose="02020603050405020304" pitchFamily="18" charset="0"/>
                <a:ea typeface="Times New Roman" panose="02020603050405020304" pitchFamily="18" charset="0"/>
              </a:rPr>
              <a:t> </a:t>
            </a:r>
            <a:r>
              <a:rPr lang="en-US" sz="1800" b="1" strike="sngStrike" dirty="0">
                <a:effectLst/>
                <a:latin typeface="Times New Roman" panose="02020603050405020304" pitchFamily="18" charset="0"/>
                <a:ea typeface="Times New Roman" panose="02020603050405020304" pitchFamily="18" charset="0"/>
              </a:rPr>
              <a:t>employees</a:t>
            </a:r>
          </a:p>
          <a:p>
            <a:pPr marL="1016000" marR="0" algn="l">
              <a:lnSpc>
                <a:spcPts val="1140"/>
              </a:lnSpc>
              <a:spcBef>
                <a:spcPts val="25"/>
              </a:spcBef>
              <a:spcAft>
                <a:spcPts val="0"/>
              </a:spcAft>
            </a:pPr>
            <a:endParaRPr lang="en-US" b="1" strike="sngStrike" dirty="0">
              <a:latin typeface="Times New Roman" panose="02020603050405020304" pitchFamily="18" charset="0"/>
              <a:ea typeface="Times New Roman" panose="02020603050405020304" pitchFamily="18" charset="0"/>
            </a:endParaRPr>
          </a:p>
          <a:p>
            <a:pPr marL="1016000" marR="0" algn="l">
              <a:lnSpc>
                <a:spcPts val="1140"/>
              </a:lnSpc>
              <a:spcBef>
                <a:spcPts val="25"/>
              </a:spcBef>
              <a:spcAft>
                <a:spcPts val="0"/>
              </a:spcAft>
            </a:pPr>
            <a:endParaRPr lang="en-US" sz="1800" b="1" strike="sngStrike" dirty="0">
              <a:effectLst/>
              <a:latin typeface="Times New Roman" panose="02020603050405020304" pitchFamily="18" charset="0"/>
              <a:ea typeface="Times New Roman" panose="02020603050405020304" pitchFamily="18" charset="0"/>
            </a:endParaRPr>
          </a:p>
          <a:p>
            <a:pPr marL="1016000" marR="0" algn="l">
              <a:lnSpc>
                <a:spcPts val="1140"/>
              </a:lnSpc>
              <a:spcBef>
                <a:spcPts val="25"/>
              </a:spcBef>
              <a:spcAft>
                <a:spcPts val="0"/>
              </a:spcAft>
            </a:pPr>
            <a:endParaRPr lang="en-US" sz="1800" b="1" strike="sngStrike" dirty="0">
              <a:effectLst/>
              <a:latin typeface="Times New Roman" panose="02020603050405020304" pitchFamily="18" charset="0"/>
              <a:ea typeface="Times New Roman" panose="02020603050405020304" pitchFamily="18" charset="0"/>
            </a:endParaRPr>
          </a:p>
          <a:p>
            <a:pPr marL="1016000" marR="0" algn="just">
              <a:lnSpc>
                <a:spcPts val="1135"/>
              </a:lnSpc>
              <a:spcBef>
                <a:spcPts val="20"/>
              </a:spcBef>
              <a:spcAft>
                <a:spcPts val="0"/>
              </a:spcAft>
            </a:pPr>
            <a:r>
              <a:rPr lang="en-US" sz="1800" b="1" u="sng" dirty="0">
                <a:effectLst/>
                <a:uFill>
                  <a:solidFill>
                    <a:srgbClr val="000000"/>
                  </a:solidFill>
                </a:uFill>
                <a:latin typeface="Times New Roman" panose="02020603050405020304" pitchFamily="18" charset="0"/>
                <a:ea typeface="Times New Roman" panose="02020603050405020304" pitchFamily="18" charset="0"/>
              </a:rPr>
              <a:t>Section 5:09</a:t>
            </a:r>
            <a:r>
              <a:rPr lang="en-US" sz="1800" b="1" u="none" strike="noStrike" dirty="0">
                <a:effectLst/>
                <a:uFill>
                  <a:solidFill>
                    <a:srgbClr val="000000"/>
                  </a:solidFill>
                </a:uFill>
                <a:latin typeface="Times New Roman" panose="02020603050405020304" pitchFamily="18" charset="0"/>
                <a:ea typeface="Times New Roman" panose="02020603050405020304" pitchFamily="18" charset="0"/>
              </a:rPr>
              <a:t> - </a:t>
            </a:r>
            <a:r>
              <a:rPr lang="en-US" sz="1800" b="1" u="sng" dirty="0">
                <a:effectLst/>
                <a:uFill>
                  <a:solidFill>
                    <a:srgbClr val="000000"/>
                  </a:solidFill>
                </a:uFill>
                <a:latin typeface="Times New Roman" panose="02020603050405020304" pitchFamily="18" charset="0"/>
                <a:ea typeface="Times New Roman" panose="02020603050405020304" pitchFamily="18" charset="0"/>
              </a:rPr>
              <a:t>Roll Books</a:t>
            </a:r>
          </a:p>
          <a:p>
            <a:pPr marL="1015365" marR="1139825" indent="2286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Employees linked to the electronic student information system shall maintain their roll books using the electronic student information system, or any other electronic system approved by the Superintendent. Employees not linked to the electronic student information system shall maintain the standard </a:t>
            </a:r>
            <a:r>
              <a:rPr lang="en-US" sz="1800" b="1" dirty="0">
                <a:effectLst/>
                <a:latin typeface="Times New Roman" panose="02020603050405020304" pitchFamily="18" charset="0"/>
                <a:ea typeface="Times New Roman" panose="02020603050405020304" pitchFamily="18" charset="0"/>
              </a:rPr>
              <a:t>roll book</a:t>
            </a:r>
            <a:r>
              <a:rPr lang="en-US" sz="1800" b="1" strike="sngStrike" dirty="0">
                <a:effectLst/>
                <a:latin typeface="Times New Roman" panose="02020603050405020304" pitchFamily="18" charset="0"/>
                <a:ea typeface="Times New Roman" panose="02020603050405020304" pitchFamily="18" charset="0"/>
              </a:rPr>
              <a:t> provided by the board.</a:t>
            </a:r>
          </a:p>
          <a:p>
            <a:pPr marL="1015365" marR="1139825" indent="228600" algn="just">
              <a:spcBef>
                <a:spcPts val="0"/>
              </a:spcBef>
              <a:spcAft>
                <a:spcPts val="0"/>
              </a:spcAft>
            </a:pPr>
            <a:endParaRPr lang="en-US" b="1" strike="sngStrike" dirty="0">
              <a:latin typeface="Times New Roman" panose="02020603050405020304" pitchFamily="18" charset="0"/>
              <a:ea typeface="Times New Roman" panose="02020603050405020304" pitchFamily="18" charset="0"/>
            </a:endParaRPr>
          </a:p>
          <a:p>
            <a:pPr marL="1016000" marR="0" algn="l">
              <a:lnSpc>
                <a:spcPts val="1140"/>
              </a:lnSpc>
              <a:spcBef>
                <a:spcPts val="15"/>
              </a:spcBef>
              <a:spcAft>
                <a:spcPts val="0"/>
              </a:spcAft>
            </a:pPr>
            <a:r>
              <a:rPr lang="en-US" sz="1800" b="1" u="sng" dirty="0">
                <a:effectLst/>
                <a:uFill>
                  <a:solidFill>
                    <a:srgbClr val="000000"/>
                  </a:solidFill>
                </a:uFill>
                <a:latin typeface="Times New Roman" panose="02020603050405020304" pitchFamily="18" charset="0"/>
                <a:ea typeface="Times New Roman" panose="02020603050405020304" pitchFamily="18" charset="0"/>
              </a:rPr>
              <a:t>Section 10:16</a:t>
            </a:r>
            <a:r>
              <a:rPr lang="en-US" sz="1800" b="1" u="none" strike="noStrike" dirty="0">
                <a:effectLst/>
                <a:uFill>
                  <a:solidFill>
                    <a:srgbClr val="000000"/>
                  </a:solidFill>
                </a:uFill>
                <a:latin typeface="Times New Roman" panose="02020603050405020304" pitchFamily="18" charset="0"/>
                <a:ea typeface="Times New Roman" panose="02020603050405020304" pitchFamily="18" charset="0"/>
              </a:rPr>
              <a:t> - </a:t>
            </a:r>
            <a:r>
              <a:rPr lang="en-US" sz="1800" b="1" u="sng" dirty="0">
                <a:effectLst/>
                <a:uFill>
                  <a:solidFill>
                    <a:srgbClr val="000000"/>
                  </a:solidFill>
                </a:uFill>
                <a:latin typeface="Times New Roman" panose="02020603050405020304" pitchFamily="18" charset="0"/>
                <a:ea typeface="Times New Roman" panose="02020603050405020304" pitchFamily="18" charset="0"/>
              </a:rPr>
              <a:t>Itinerant Teachers/Miscellaneous Provisions</a:t>
            </a:r>
          </a:p>
          <a:p>
            <a:pPr marL="342900" marR="1140460" lvl="0" indent="-342900" algn="just">
              <a:spcBef>
                <a:spcPts val="5"/>
              </a:spcBef>
              <a:spcAft>
                <a:spcPts val="0"/>
              </a:spcAft>
              <a:buSzPts val="1000"/>
              <a:buFont typeface="Times New Roman" panose="02020603050405020304" pitchFamily="18" charset="0"/>
              <a:buAutoNum type="alphaLcParenBoth"/>
              <a:tabLst>
                <a:tab pos="1457960" algn="l"/>
              </a:tabLst>
            </a:pPr>
            <a:r>
              <a:rPr lang="en-US" sz="1800" dirty="0">
                <a:effectLst/>
                <a:latin typeface="Times New Roman" panose="02020603050405020304" pitchFamily="18" charset="0"/>
                <a:ea typeface="Times New Roman" panose="02020603050405020304" pitchFamily="18" charset="0"/>
              </a:rPr>
              <a:t>The </a:t>
            </a:r>
            <a:r>
              <a:rPr lang="en-US" sz="1800" b="1" u="sng" dirty="0">
                <a:effectLst/>
                <a:latin typeface="Times New Roman" panose="02020603050405020304" pitchFamily="18" charset="0"/>
                <a:ea typeface="Times New Roman" panose="02020603050405020304" pitchFamily="18" charset="0"/>
              </a:rPr>
              <a:t>quarterly</a:t>
            </a:r>
            <a:r>
              <a:rPr lang="en-US" sz="1800" dirty="0">
                <a:effectLst/>
                <a:latin typeface="Times New Roman" panose="02020603050405020304" pitchFamily="18" charset="0"/>
                <a:ea typeface="Times New Roman" panose="02020603050405020304" pitchFamily="18" charset="0"/>
              </a:rPr>
              <a:t> grade is to be a cooperative effort between the classroom teacher and the itinerant elementary physical education, </a:t>
            </a:r>
            <a:r>
              <a:rPr lang="en-US" sz="1800" b="1" u="sng" dirty="0">
                <a:effectLst/>
                <a:latin typeface="Times New Roman" panose="02020603050405020304" pitchFamily="18" charset="0"/>
                <a:ea typeface="Times New Roman" panose="02020603050405020304" pitchFamily="18" charset="0"/>
              </a:rPr>
              <a:t>music, and art</a:t>
            </a:r>
            <a:r>
              <a:rPr lang="en-US" sz="1800" b="1" u="sng"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teacher.</a:t>
            </a:r>
          </a:p>
          <a:p>
            <a:pPr marL="1015365" marR="1139825" indent="228600" algn="just">
              <a:spcBef>
                <a:spcPts val="0"/>
              </a:spcBef>
              <a:spcAft>
                <a:spcPts val="0"/>
              </a:spcAft>
            </a:pPr>
            <a:endParaRPr lang="en-US" sz="1800" b="1" strike="sngStrike" dirty="0">
              <a:effectLst/>
              <a:latin typeface="Times New Roman" panose="02020603050405020304" pitchFamily="18" charset="0"/>
              <a:ea typeface="Times New Roman" panose="02020603050405020304" pitchFamily="18" charset="0"/>
            </a:endParaRPr>
          </a:p>
          <a:p>
            <a:pPr marL="1016000" marR="0" algn="l">
              <a:lnSpc>
                <a:spcPts val="1140"/>
              </a:lnSpc>
              <a:spcBef>
                <a:spcPts val="25"/>
              </a:spcBef>
              <a:spcAft>
                <a:spcPts val="0"/>
              </a:spcAft>
            </a:pPr>
            <a:endParaRPr lang="en-US" b="1" u="sng" strike="sngStrike" dirty="0">
              <a:uFill>
                <a:solidFill>
                  <a:srgbClr val="000000"/>
                </a:solidFill>
              </a:uFill>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4828F082-68CA-485F-962E-107ED72019EC}"/>
              </a:ext>
            </a:extLst>
          </p:cNvPr>
          <p:cNvSpPr txBox="1"/>
          <p:nvPr/>
        </p:nvSpPr>
        <p:spPr>
          <a:xfrm>
            <a:off x="1493520" y="4602480"/>
            <a:ext cx="9428480" cy="923330"/>
          </a:xfrm>
          <a:prstGeom prst="rect">
            <a:avLst/>
          </a:prstGeom>
          <a:noFill/>
        </p:spPr>
        <p:txBody>
          <a:bodyPr wrap="square" rtlCol="0">
            <a:spAutoFit/>
          </a:bodyPr>
          <a:lstStyle/>
          <a:p>
            <a:r>
              <a:rPr lang="en-US" dirty="0"/>
              <a:t>Section 5:02 -  Acceptance of New Students</a:t>
            </a:r>
          </a:p>
          <a:p>
            <a:r>
              <a:rPr lang="en-US" dirty="0"/>
              <a:t>a.  When a new student is enrolled in a school, </a:t>
            </a:r>
            <a:r>
              <a:rPr lang="en-US" b="1" strike="sngStrike" dirty="0"/>
              <a:t>prompt</a:t>
            </a:r>
            <a:r>
              <a:rPr lang="en-US" dirty="0"/>
              <a:t> notice shall be provided to the teacher[s] scheduled to receive </a:t>
            </a:r>
            <a:r>
              <a:rPr lang="en-US" b="1" strike="sngStrike" dirty="0"/>
              <a:t>such</a:t>
            </a:r>
            <a:r>
              <a:rPr lang="en-US" dirty="0"/>
              <a:t> </a:t>
            </a:r>
            <a:r>
              <a:rPr lang="en-US" b="1" u="sng" dirty="0"/>
              <a:t>each</a:t>
            </a:r>
            <a:r>
              <a:rPr lang="en-US" dirty="0"/>
              <a:t> new student </a:t>
            </a:r>
            <a:r>
              <a:rPr lang="en-US" b="1" u="sng" dirty="0"/>
              <a:t>as soon as possible</a:t>
            </a:r>
            <a:r>
              <a:rPr lang="en-US" dirty="0"/>
              <a:t>.</a:t>
            </a:r>
          </a:p>
        </p:txBody>
      </p:sp>
    </p:spTree>
    <p:extLst>
      <p:ext uri="{BB962C8B-B14F-4D97-AF65-F5344CB8AC3E}">
        <p14:creationId xmlns:p14="http://schemas.microsoft.com/office/powerpoint/2010/main" val="198039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2278350-0F13-4064-9DB6-AEB045013995}"/>
              </a:ext>
            </a:extLst>
          </p:cNvPr>
          <p:cNvSpPr txBox="1"/>
          <p:nvPr/>
        </p:nvSpPr>
        <p:spPr>
          <a:xfrm>
            <a:off x="1280160" y="701040"/>
            <a:ext cx="9733280" cy="5632311"/>
          </a:xfrm>
          <a:prstGeom prst="rect">
            <a:avLst/>
          </a:prstGeom>
          <a:noFill/>
        </p:spPr>
        <p:txBody>
          <a:bodyPr wrap="square" rtlCol="0">
            <a:spAutoFit/>
          </a:bodyPr>
          <a:lstStyle/>
          <a:p>
            <a:pPr algn="ctr"/>
            <a:r>
              <a:rPr lang="en-US" sz="2000" dirty="0"/>
              <a:t>Appendix</a:t>
            </a:r>
          </a:p>
          <a:p>
            <a:pPr algn="ctr"/>
            <a:r>
              <a:rPr lang="en-US" sz="2000" dirty="0"/>
              <a:t>Salary Supplements – Coaches Only</a:t>
            </a:r>
          </a:p>
          <a:p>
            <a:pPr algn="ctr"/>
            <a:endParaRPr lang="en-US" sz="2000" dirty="0"/>
          </a:p>
          <a:p>
            <a:pPr marL="457200" indent="-457200">
              <a:buAutoNum type="arabicPeriod" startAt="2"/>
            </a:pPr>
            <a:r>
              <a:rPr lang="en-US" sz="2000" dirty="0"/>
              <a:t>Junior High School</a:t>
            </a:r>
          </a:p>
          <a:p>
            <a:r>
              <a:rPr lang="en-US" sz="2000" dirty="0"/>
              <a:t>	a. Athletic directors 	</a:t>
            </a:r>
            <a:r>
              <a:rPr lang="en-US" sz="2000" strike="sngStrike" dirty="0"/>
              <a:t>3%</a:t>
            </a:r>
            <a:r>
              <a:rPr lang="en-US" sz="2000" dirty="0"/>
              <a:t>	</a:t>
            </a:r>
            <a:r>
              <a:rPr lang="en-US" sz="2000" b="1" u="sng" dirty="0"/>
              <a:t>5%</a:t>
            </a:r>
          </a:p>
          <a:p>
            <a:r>
              <a:rPr lang="en-US" sz="2000" dirty="0"/>
              <a:t>	b. Sport			Head Coach		Assistant Coach</a:t>
            </a:r>
          </a:p>
          <a:p>
            <a:r>
              <a:rPr lang="en-US" sz="2000" dirty="0"/>
              <a:t>		Football		6%				4%</a:t>
            </a:r>
          </a:p>
          <a:p>
            <a:r>
              <a:rPr lang="en-US" sz="2000" dirty="0"/>
              <a:t>		Basketball	6%				4%</a:t>
            </a:r>
          </a:p>
          <a:p>
            <a:r>
              <a:rPr lang="en-US" sz="2000" dirty="0"/>
              <a:t>		</a:t>
            </a:r>
            <a:r>
              <a:rPr lang="en-US" sz="2000" strike="sngStrike" dirty="0"/>
              <a:t>Baseball		3%				0%</a:t>
            </a:r>
          </a:p>
          <a:p>
            <a:r>
              <a:rPr lang="en-US" sz="2000" dirty="0"/>
              <a:t>		</a:t>
            </a:r>
            <a:r>
              <a:rPr lang="en-US" sz="2000" strike="sngStrike" dirty="0"/>
              <a:t>Softball		3%				0%</a:t>
            </a:r>
          </a:p>
          <a:p>
            <a:r>
              <a:rPr lang="en-US" sz="2000" dirty="0"/>
              <a:t>Any person who coaches the following sports will receive 3%.</a:t>
            </a:r>
          </a:p>
          <a:p>
            <a:r>
              <a:rPr lang="en-US" sz="2000" dirty="0"/>
              <a:t>Volleyball		Dance		</a:t>
            </a:r>
            <a:r>
              <a:rPr lang="en-US" sz="2000" b="1" dirty="0"/>
              <a:t>Softball</a:t>
            </a:r>
            <a:r>
              <a:rPr lang="en-US" sz="2000" dirty="0"/>
              <a:t>		Track</a:t>
            </a:r>
          </a:p>
          <a:p>
            <a:r>
              <a:rPr lang="en-US" sz="2000" dirty="0"/>
              <a:t>Soccer			Cheerleading	</a:t>
            </a:r>
            <a:r>
              <a:rPr lang="en-US" sz="2000" b="1" dirty="0"/>
              <a:t>Baseball</a:t>
            </a:r>
            <a:r>
              <a:rPr lang="en-US" sz="2000" dirty="0"/>
              <a:t>	</a:t>
            </a:r>
          </a:p>
          <a:p>
            <a:endParaRPr lang="en-US" sz="2000" dirty="0"/>
          </a:p>
          <a:p>
            <a:r>
              <a:rPr lang="en-US" sz="2000" dirty="0"/>
              <a:t>d.  The maximum percentage one junior high coach can receive is </a:t>
            </a:r>
            <a:r>
              <a:rPr lang="en-US" sz="2000" b="1" strike="sngStrike" dirty="0"/>
              <a:t>15% </a:t>
            </a:r>
            <a:r>
              <a:rPr lang="en-US" sz="2000" dirty="0"/>
              <a:t> </a:t>
            </a:r>
            <a:r>
              <a:rPr lang="en-US" sz="2000" b="1" u="sng" dirty="0"/>
              <a:t>17%</a:t>
            </a:r>
          </a:p>
          <a:p>
            <a:r>
              <a:rPr lang="en-US" sz="2000" dirty="0"/>
              <a:t>	</a:t>
            </a:r>
          </a:p>
          <a:p>
            <a:endParaRPr lang="en-US" sz="2000" dirty="0"/>
          </a:p>
          <a:p>
            <a:endParaRPr lang="en-US" sz="2000" dirty="0"/>
          </a:p>
        </p:txBody>
      </p:sp>
    </p:spTree>
    <p:extLst>
      <p:ext uri="{BB962C8B-B14F-4D97-AF65-F5344CB8AC3E}">
        <p14:creationId xmlns:p14="http://schemas.microsoft.com/office/powerpoint/2010/main" val="108687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C979D22-9732-407C-965C-A95626211998}"/>
              </a:ext>
            </a:extLst>
          </p:cNvPr>
          <p:cNvSpPr txBox="1"/>
          <p:nvPr/>
        </p:nvSpPr>
        <p:spPr>
          <a:xfrm>
            <a:off x="1818640" y="473254"/>
            <a:ext cx="7772400" cy="830997"/>
          </a:xfrm>
          <a:prstGeom prst="rect">
            <a:avLst/>
          </a:prstGeom>
          <a:noFill/>
        </p:spPr>
        <p:txBody>
          <a:bodyPr wrap="square" rtlCol="0">
            <a:spAutoFit/>
          </a:bodyPr>
          <a:lstStyle/>
          <a:p>
            <a:pPr algn="ctr"/>
            <a:r>
              <a:rPr lang="en-US" sz="2400" dirty="0"/>
              <a:t>All Subgroups of Non-Certificated Except Bus Drivers Owner /Operators</a:t>
            </a:r>
          </a:p>
        </p:txBody>
      </p:sp>
      <p:sp>
        <p:nvSpPr>
          <p:cNvPr id="3" name="TextBox 2">
            <a:extLst>
              <a:ext uri="{FF2B5EF4-FFF2-40B4-BE49-F238E27FC236}">
                <a16:creationId xmlns:a16="http://schemas.microsoft.com/office/drawing/2014/main" xmlns="" id="{DD64DB27-5F9C-40C1-8018-5D8FB5EDDA7C}"/>
              </a:ext>
            </a:extLst>
          </p:cNvPr>
          <p:cNvSpPr txBox="1"/>
          <p:nvPr/>
        </p:nvSpPr>
        <p:spPr>
          <a:xfrm>
            <a:off x="792480" y="1351280"/>
            <a:ext cx="10607040" cy="1477328"/>
          </a:xfrm>
          <a:prstGeom prst="rect">
            <a:avLst/>
          </a:prstGeom>
          <a:noFill/>
        </p:spPr>
        <p:txBody>
          <a:bodyPr wrap="square" rtlCol="0">
            <a:spAutoFit/>
          </a:bodyPr>
          <a:lstStyle/>
          <a:p>
            <a:r>
              <a:rPr lang="en-US" dirty="0"/>
              <a:t>Voluntary Transfers:  Employees shall remain in their current site for two years prior to being eligible to request a transfer, however, if the time spent in the current position at the current site is less than two years, but the position the employee is requesting would provide a salary increase, then the employee may request the transfer to a new position.  Once the employee accepts the new position, the two year requirement to be eligible to transfer shall commence once again.</a:t>
            </a:r>
          </a:p>
        </p:txBody>
      </p:sp>
      <p:sp>
        <p:nvSpPr>
          <p:cNvPr id="4" name="TextBox 3">
            <a:extLst>
              <a:ext uri="{FF2B5EF4-FFF2-40B4-BE49-F238E27FC236}">
                <a16:creationId xmlns:a16="http://schemas.microsoft.com/office/drawing/2014/main" xmlns="" id="{B276C346-23E9-4258-9999-7F2FC6723C0E}"/>
              </a:ext>
            </a:extLst>
          </p:cNvPr>
          <p:cNvSpPr txBox="1"/>
          <p:nvPr/>
        </p:nvSpPr>
        <p:spPr>
          <a:xfrm>
            <a:off x="792480" y="3247911"/>
            <a:ext cx="10947236" cy="2719719"/>
          </a:xfrm>
          <a:prstGeom prst="rect">
            <a:avLst/>
          </a:prstGeom>
          <a:noFill/>
        </p:spPr>
        <p:txBody>
          <a:bodyPr wrap="square" rtlCol="0">
            <a:spAutoFit/>
          </a:bodyPr>
          <a:lstStyle/>
          <a:p>
            <a:pPr marL="1016000" marR="0">
              <a:spcBef>
                <a:spcPts val="110"/>
              </a:spcBef>
              <a:spcAft>
                <a:spcPts val="0"/>
              </a:spcAft>
            </a:pPr>
            <a:r>
              <a:rPr lang="en-US" b="1" u="sng" dirty="0">
                <a:uFill>
                  <a:solidFill>
                    <a:srgbClr val="000000"/>
                  </a:solidFill>
                </a:uFill>
                <a:latin typeface="Times New Roman" panose="02020603050405020304" pitchFamily="18" charset="0"/>
                <a:ea typeface="Times New Roman" panose="02020603050405020304" pitchFamily="18" charset="0"/>
              </a:rPr>
              <a:t>Custodial Employees</a:t>
            </a:r>
          </a:p>
          <a:p>
            <a:pPr marL="1016000" marR="0">
              <a:spcBef>
                <a:spcPts val="110"/>
              </a:spcBef>
              <a:spcAft>
                <a:spcPts val="0"/>
              </a:spcAft>
            </a:pPr>
            <a:endParaRPr lang="en-US" sz="1800" b="1" u="sng" dirty="0">
              <a:effectLst/>
              <a:uFill>
                <a:solidFill>
                  <a:srgbClr val="000000"/>
                </a:solidFill>
              </a:uFill>
              <a:latin typeface="Times New Roman" panose="02020603050405020304" pitchFamily="18" charset="0"/>
              <a:ea typeface="Times New Roman" panose="02020603050405020304" pitchFamily="18" charset="0"/>
            </a:endParaRPr>
          </a:p>
          <a:p>
            <a:pPr marL="1016000" marR="0">
              <a:spcBef>
                <a:spcPts val="110"/>
              </a:spcBef>
              <a:spcAft>
                <a:spcPts val="0"/>
              </a:spcAft>
            </a:pPr>
            <a:r>
              <a:rPr lang="en-US" sz="1800" b="1" u="sng" dirty="0">
                <a:effectLst/>
                <a:uFill>
                  <a:solidFill>
                    <a:srgbClr val="000000"/>
                  </a:solidFill>
                </a:uFill>
                <a:latin typeface="Times New Roman" panose="02020603050405020304" pitchFamily="18" charset="0"/>
                <a:ea typeface="Times New Roman" panose="02020603050405020304" pitchFamily="18" charset="0"/>
              </a:rPr>
              <a:t>Section 9:04</a:t>
            </a:r>
            <a:r>
              <a:rPr lang="en-US" sz="1800" b="1" u="none" strike="noStrike" dirty="0">
                <a:effectLst/>
                <a:uFill>
                  <a:solidFill>
                    <a:srgbClr val="000000"/>
                  </a:solidFill>
                </a:uFill>
                <a:latin typeface="Times New Roman" panose="02020603050405020304" pitchFamily="18" charset="0"/>
                <a:ea typeface="Times New Roman" panose="02020603050405020304" pitchFamily="18" charset="0"/>
              </a:rPr>
              <a:t> – </a:t>
            </a:r>
            <a:r>
              <a:rPr lang="en-US" sz="1800" b="1" u="sng" strike="sngStrike" dirty="0">
                <a:effectLst/>
                <a:uFill>
                  <a:solidFill>
                    <a:srgbClr val="000000"/>
                  </a:solidFill>
                </a:uFill>
                <a:latin typeface="Times New Roman" panose="02020603050405020304" pitchFamily="18" charset="0"/>
                <a:ea typeface="Times New Roman" panose="02020603050405020304" pitchFamily="18" charset="0"/>
              </a:rPr>
              <a:t>Equipment Needed </a:t>
            </a:r>
            <a:r>
              <a:rPr lang="en-US" sz="1800" b="1" u="sng" dirty="0">
                <a:effectLst/>
                <a:uFill>
                  <a:solidFill>
                    <a:srgbClr val="000000"/>
                  </a:solidFill>
                </a:uFill>
                <a:latin typeface="Times New Roman" panose="02020603050405020304" pitchFamily="18" charset="0"/>
                <a:ea typeface="Times New Roman" panose="02020603050405020304" pitchFamily="18" charset="0"/>
              </a:rPr>
              <a:t> Employee Uniforms</a:t>
            </a:r>
            <a:endParaRPr lang="en-US" sz="1800" b="1" u="sng" strike="sngStrike" dirty="0">
              <a:effectLst/>
              <a:uFill>
                <a:solidFill>
                  <a:srgbClr val="000000"/>
                </a:solidFill>
              </a:uFill>
              <a:latin typeface="Times New Roman" panose="02020603050405020304" pitchFamily="18" charset="0"/>
              <a:ea typeface="Times New Roman" panose="02020603050405020304" pitchFamily="18" charset="0"/>
            </a:endParaRPr>
          </a:p>
          <a:p>
            <a:pPr marL="1016000" marR="1140460" indent="227965" algn="just">
              <a:lnSpc>
                <a:spcPct val="110000"/>
              </a:lnSpc>
              <a:spcBef>
                <a:spcPts val="75"/>
              </a:spcBef>
              <a:spcAft>
                <a:spcPts val="0"/>
              </a:spcAft>
            </a:pPr>
            <a:r>
              <a:rPr lang="en-US" sz="1800" strike="sngStrike" dirty="0">
                <a:effectLst/>
                <a:latin typeface="Times New Roman" panose="02020603050405020304" pitchFamily="18" charset="0"/>
                <a:ea typeface="Times New Roman" panose="02020603050405020304" pitchFamily="18" charset="0"/>
              </a:rPr>
              <a:t>The Board shall provide each employee with materials, supplies and equipment with which to perform his duties.</a:t>
            </a:r>
          </a:p>
          <a:p>
            <a:pPr marL="1016000" marR="1140460" indent="227965" algn="just">
              <a:lnSpc>
                <a:spcPct val="110000"/>
              </a:lnSpc>
              <a:spcBef>
                <a:spcPts val="75"/>
              </a:spcBef>
              <a:spcAft>
                <a:spcPts val="0"/>
              </a:spcAf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Board shall provide each employee with materials, supplies and equipment with which perform his duties</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 including new uniform shirts every year which will be required to be worn while at work.  The employee may purchase additional shirts at board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0152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3586</Words>
  <Application>Microsoft Office PowerPoint</Application>
  <PresentationFormat>Custom</PresentationFormat>
  <Paragraphs>187</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Just The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Icamina</dc:creator>
  <cp:lastModifiedBy>Windows User</cp:lastModifiedBy>
  <cp:revision>87</cp:revision>
  <dcterms:created xsi:type="dcterms:W3CDTF">2020-11-30T02:04:13Z</dcterms:created>
  <dcterms:modified xsi:type="dcterms:W3CDTF">2020-12-16T20:24:02Z</dcterms:modified>
</cp:coreProperties>
</file>